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8" r:id="rId1"/>
  </p:sldMasterIdLst>
  <p:notesMasterIdLst>
    <p:notesMasterId r:id="rId37"/>
  </p:notesMasterIdLst>
  <p:sldIdLst>
    <p:sldId id="1020" r:id="rId2"/>
    <p:sldId id="1025" r:id="rId3"/>
    <p:sldId id="1021" r:id="rId4"/>
    <p:sldId id="368" r:id="rId5"/>
    <p:sldId id="369" r:id="rId6"/>
    <p:sldId id="370" r:id="rId7"/>
    <p:sldId id="871" r:id="rId8"/>
    <p:sldId id="872" r:id="rId9"/>
    <p:sldId id="873" r:id="rId10"/>
    <p:sldId id="875" r:id="rId11"/>
    <p:sldId id="876" r:id="rId12"/>
    <p:sldId id="1018" r:id="rId13"/>
    <p:sldId id="1019" r:id="rId14"/>
    <p:sldId id="877" r:id="rId15"/>
    <p:sldId id="996" r:id="rId16"/>
    <p:sldId id="404" r:id="rId17"/>
    <p:sldId id="405" r:id="rId18"/>
    <p:sldId id="406" r:id="rId19"/>
    <p:sldId id="407" r:id="rId20"/>
    <p:sldId id="524" r:id="rId21"/>
    <p:sldId id="1022" r:id="rId22"/>
    <p:sldId id="1023" r:id="rId23"/>
    <p:sldId id="408" r:id="rId24"/>
    <p:sldId id="409" r:id="rId25"/>
    <p:sldId id="1024" r:id="rId26"/>
    <p:sldId id="412" r:id="rId27"/>
    <p:sldId id="413" r:id="rId28"/>
    <p:sldId id="414" r:id="rId29"/>
    <p:sldId id="415" r:id="rId30"/>
    <p:sldId id="437" r:id="rId31"/>
    <p:sldId id="417" r:id="rId32"/>
    <p:sldId id="418" r:id="rId33"/>
    <p:sldId id="419" r:id="rId34"/>
    <p:sldId id="420" r:id="rId35"/>
    <p:sldId id="505" r:id="rId3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CB2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569"/>
    <p:restoredTop sz="96281"/>
  </p:normalViewPr>
  <p:slideViewPr>
    <p:cSldViewPr snapToGrid="0">
      <p:cViewPr>
        <p:scale>
          <a:sx n="170" d="100"/>
          <a:sy n="170" d="100"/>
        </p:scale>
        <p:origin x="1616" y="1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icky Wakim" userId="63a62853-8dd4-431b-8872-ecc2181a70d8" providerId="ADAL" clId="{CD443DDD-7EE6-5E4F-A7FA-C0DB55BF638E}"/>
    <pc:docChg chg="undo redo custSel addSld delSld modSld">
      <pc:chgData name="Nicky Wakim" userId="63a62853-8dd4-431b-8872-ecc2181a70d8" providerId="ADAL" clId="{CD443DDD-7EE6-5E4F-A7FA-C0DB55BF638E}" dt="2023-06-07T17:46:02.936" v="3015" actId="20577"/>
      <pc:docMkLst>
        <pc:docMk/>
      </pc:docMkLst>
      <pc:sldChg chg="addSp modSp mod">
        <pc:chgData name="Nicky Wakim" userId="63a62853-8dd4-431b-8872-ecc2181a70d8" providerId="ADAL" clId="{CD443DDD-7EE6-5E4F-A7FA-C0DB55BF638E}" dt="2023-06-07T16:30:24.628" v="600" actId="1076"/>
        <pc:sldMkLst>
          <pc:docMk/>
          <pc:sldMk cId="3169890029" sldId="368"/>
        </pc:sldMkLst>
        <pc:spChg chg="add mod">
          <ac:chgData name="Nicky Wakim" userId="63a62853-8dd4-431b-8872-ecc2181a70d8" providerId="ADAL" clId="{CD443DDD-7EE6-5E4F-A7FA-C0DB55BF638E}" dt="2023-06-07T16:30:24.628" v="600" actId="1076"/>
          <ac:spMkLst>
            <pc:docMk/>
            <pc:sldMk cId="3169890029" sldId="368"/>
            <ac:spMk id="7" creationId="{74DAA7B6-CA29-AE27-D0C2-BB1316536B34}"/>
          </ac:spMkLst>
        </pc:spChg>
      </pc:sldChg>
      <pc:sldChg chg="addSp delSp modSp">
        <pc:chgData name="Nicky Wakim" userId="63a62853-8dd4-431b-8872-ecc2181a70d8" providerId="ADAL" clId="{CD443DDD-7EE6-5E4F-A7FA-C0DB55BF638E}" dt="2023-06-07T16:30:39.821" v="610"/>
        <pc:sldMkLst>
          <pc:docMk/>
          <pc:sldMk cId="2049676650" sldId="369"/>
        </pc:sldMkLst>
        <pc:spChg chg="add del mod">
          <ac:chgData name="Nicky Wakim" userId="63a62853-8dd4-431b-8872-ecc2181a70d8" providerId="ADAL" clId="{CD443DDD-7EE6-5E4F-A7FA-C0DB55BF638E}" dt="2023-06-07T16:29:44.149" v="589"/>
          <ac:spMkLst>
            <pc:docMk/>
            <pc:sldMk cId="2049676650" sldId="369"/>
            <ac:spMk id="7" creationId="{5BDA1EC4-1946-9E40-4AE8-0A3947B694E2}"/>
          </ac:spMkLst>
        </pc:spChg>
        <pc:spChg chg="add mod">
          <ac:chgData name="Nicky Wakim" userId="63a62853-8dd4-431b-8872-ecc2181a70d8" providerId="ADAL" clId="{CD443DDD-7EE6-5E4F-A7FA-C0DB55BF638E}" dt="2023-06-07T16:30:39.821" v="610"/>
          <ac:spMkLst>
            <pc:docMk/>
            <pc:sldMk cId="2049676650" sldId="369"/>
            <ac:spMk id="8" creationId="{DC35E29B-BE68-6C42-2843-BEAA02CA65CD}"/>
          </ac:spMkLst>
        </pc:spChg>
      </pc:sldChg>
      <pc:sldChg chg="addSp delSp modSp">
        <pc:chgData name="Nicky Wakim" userId="63a62853-8dd4-431b-8872-ecc2181a70d8" providerId="ADAL" clId="{CD443DDD-7EE6-5E4F-A7FA-C0DB55BF638E}" dt="2023-06-07T16:30:38.437" v="609"/>
        <pc:sldMkLst>
          <pc:docMk/>
          <pc:sldMk cId="2918102596" sldId="370"/>
        </pc:sldMkLst>
        <pc:spChg chg="add del mod">
          <ac:chgData name="Nicky Wakim" userId="63a62853-8dd4-431b-8872-ecc2181a70d8" providerId="ADAL" clId="{CD443DDD-7EE6-5E4F-A7FA-C0DB55BF638E}" dt="2023-06-07T16:29:43.259" v="588"/>
          <ac:spMkLst>
            <pc:docMk/>
            <pc:sldMk cId="2918102596" sldId="370"/>
            <ac:spMk id="8" creationId="{4C091092-2E61-EB48-E5D3-3D6CC7D4E3E8}"/>
          </ac:spMkLst>
        </pc:spChg>
        <pc:spChg chg="add mod">
          <ac:chgData name="Nicky Wakim" userId="63a62853-8dd4-431b-8872-ecc2181a70d8" providerId="ADAL" clId="{CD443DDD-7EE6-5E4F-A7FA-C0DB55BF638E}" dt="2023-06-07T16:30:38.437" v="609"/>
          <ac:spMkLst>
            <pc:docMk/>
            <pc:sldMk cId="2918102596" sldId="370"/>
            <ac:spMk id="9" creationId="{1444A2BE-6EB6-FCC0-5CC4-CECF5F83FC94}"/>
          </ac:spMkLst>
        </pc:spChg>
      </pc:sldChg>
      <pc:sldChg chg="modSp mod">
        <pc:chgData name="Nicky Wakim" userId="63a62853-8dd4-431b-8872-ecc2181a70d8" providerId="ADAL" clId="{CD443DDD-7EE6-5E4F-A7FA-C0DB55BF638E}" dt="2023-06-07T16:31:24.183" v="658" actId="20577"/>
        <pc:sldMkLst>
          <pc:docMk/>
          <pc:sldMk cId="2820752387" sldId="404"/>
        </pc:sldMkLst>
        <pc:spChg chg="mod">
          <ac:chgData name="Nicky Wakim" userId="63a62853-8dd4-431b-8872-ecc2181a70d8" providerId="ADAL" clId="{CD443DDD-7EE6-5E4F-A7FA-C0DB55BF638E}" dt="2023-06-07T16:16:37.843" v="439" actId="20577"/>
          <ac:spMkLst>
            <pc:docMk/>
            <pc:sldMk cId="2820752387" sldId="404"/>
            <ac:spMk id="2" creationId="{00000000-0000-0000-0000-000000000000}"/>
          </ac:spMkLst>
        </pc:spChg>
        <pc:spChg chg="mod">
          <ac:chgData name="Nicky Wakim" userId="63a62853-8dd4-431b-8872-ecc2181a70d8" providerId="ADAL" clId="{CD443DDD-7EE6-5E4F-A7FA-C0DB55BF638E}" dt="2023-06-07T16:31:24.183" v="658" actId="20577"/>
          <ac:spMkLst>
            <pc:docMk/>
            <pc:sldMk cId="2820752387" sldId="404"/>
            <ac:spMk id="3" creationId="{00000000-0000-0000-0000-000000000000}"/>
          </ac:spMkLst>
        </pc:spChg>
      </pc:sldChg>
      <pc:sldChg chg="modSp mod">
        <pc:chgData name="Nicky Wakim" userId="63a62853-8dd4-431b-8872-ecc2181a70d8" providerId="ADAL" clId="{CD443DDD-7EE6-5E4F-A7FA-C0DB55BF638E}" dt="2023-06-07T16:16:40.724" v="440" actId="20577"/>
        <pc:sldMkLst>
          <pc:docMk/>
          <pc:sldMk cId="1515677359" sldId="405"/>
        </pc:sldMkLst>
        <pc:spChg chg="mod">
          <ac:chgData name="Nicky Wakim" userId="63a62853-8dd4-431b-8872-ecc2181a70d8" providerId="ADAL" clId="{CD443DDD-7EE6-5E4F-A7FA-C0DB55BF638E}" dt="2023-06-07T16:16:40.724" v="440" actId="20577"/>
          <ac:spMkLst>
            <pc:docMk/>
            <pc:sldMk cId="1515677359" sldId="405"/>
            <ac:spMk id="2" creationId="{00000000-0000-0000-0000-000000000000}"/>
          </ac:spMkLst>
        </pc:spChg>
        <pc:spChg chg="mod">
          <ac:chgData name="Nicky Wakim" userId="63a62853-8dd4-431b-8872-ecc2181a70d8" providerId="ADAL" clId="{CD443DDD-7EE6-5E4F-A7FA-C0DB55BF638E}" dt="2023-06-07T16:15:48.682" v="433" actId="20577"/>
          <ac:spMkLst>
            <pc:docMk/>
            <pc:sldMk cId="1515677359" sldId="405"/>
            <ac:spMk id="3" creationId="{00000000-0000-0000-0000-000000000000}"/>
          </ac:spMkLst>
        </pc:spChg>
      </pc:sldChg>
      <pc:sldChg chg="modSp mod">
        <pc:chgData name="Nicky Wakim" userId="63a62853-8dd4-431b-8872-ecc2181a70d8" providerId="ADAL" clId="{CD443DDD-7EE6-5E4F-A7FA-C0DB55BF638E}" dt="2023-06-07T16:16:43.868" v="441" actId="20577"/>
        <pc:sldMkLst>
          <pc:docMk/>
          <pc:sldMk cId="3189938364" sldId="406"/>
        </pc:sldMkLst>
        <pc:spChg chg="mod">
          <ac:chgData name="Nicky Wakim" userId="63a62853-8dd4-431b-8872-ecc2181a70d8" providerId="ADAL" clId="{CD443DDD-7EE6-5E4F-A7FA-C0DB55BF638E}" dt="2023-06-07T16:16:43.868" v="441" actId="20577"/>
          <ac:spMkLst>
            <pc:docMk/>
            <pc:sldMk cId="3189938364" sldId="406"/>
            <ac:spMk id="2" creationId="{00000000-0000-0000-0000-000000000000}"/>
          </ac:spMkLst>
        </pc:spChg>
      </pc:sldChg>
      <pc:sldChg chg="modSp mod">
        <pc:chgData name="Nicky Wakim" userId="63a62853-8dd4-431b-8872-ecc2181a70d8" providerId="ADAL" clId="{CD443DDD-7EE6-5E4F-A7FA-C0DB55BF638E}" dt="2023-06-07T16:49:50.909" v="669" actId="20577"/>
        <pc:sldMkLst>
          <pc:docMk/>
          <pc:sldMk cId="583614335" sldId="407"/>
        </pc:sldMkLst>
        <pc:spChg chg="mod">
          <ac:chgData name="Nicky Wakim" userId="63a62853-8dd4-431b-8872-ecc2181a70d8" providerId="ADAL" clId="{CD443DDD-7EE6-5E4F-A7FA-C0DB55BF638E}" dt="2023-06-07T16:16:47.404" v="442" actId="20577"/>
          <ac:spMkLst>
            <pc:docMk/>
            <pc:sldMk cId="583614335" sldId="407"/>
            <ac:spMk id="2" creationId="{00000000-0000-0000-0000-000000000000}"/>
          </ac:spMkLst>
        </pc:spChg>
        <pc:spChg chg="mod">
          <ac:chgData name="Nicky Wakim" userId="63a62853-8dd4-431b-8872-ecc2181a70d8" providerId="ADAL" clId="{CD443DDD-7EE6-5E4F-A7FA-C0DB55BF638E}" dt="2023-06-07T16:49:50.909" v="669" actId="20577"/>
          <ac:spMkLst>
            <pc:docMk/>
            <pc:sldMk cId="583614335" sldId="407"/>
            <ac:spMk id="3" creationId="{00000000-0000-0000-0000-000000000000}"/>
          </ac:spMkLst>
        </pc:spChg>
      </pc:sldChg>
      <pc:sldChg chg="modSp mod">
        <pc:chgData name="Nicky Wakim" userId="63a62853-8dd4-431b-8872-ecc2181a70d8" providerId="ADAL" clId="{CD443DDD-7EE6-5E4F-A7FA-C0DB55BF638E}" dt="2023-06-07T17:06:20.672" v="1926" actId="114"/>
        <pc:sldMkLst>
          <pc:docMk/>
          <pc:sldMk cId="3277529332" sldId="408"/>
        </pc:sldMkLst>
        <pc:spChg chg="mod">
          <ac:chgData name="Nicky Wakim" userId="63a62853-8dd4-431b-8872-ecc2181a70d8" providerId="ADAL" clId="{CD443DDD-7EE6-5E4F-A7FA-C0DB55BF638E}" dt="2023-06-07T17:02:38.433" v="1805" actId="20577"/>
          <ac:spMkLst>
            <pc:docMk/>
            <pc:sldMk cId="3277529332" sldId="408"/>
            <ac:spMk id="2" creationId="{00000000-0000-0000-0000-000000000000}"/>
          </ac:spMkLst>
        </pc:spChg>
        <pc:spChg chg="mod">
          <ac:chgData name="Nicky Wakim" userId="63a62853-8dd4-431b-8872-ecc2181a70d8" providerId="ADAL" clId="{CD443DDD-7EE6-5E4F-A7FA-C0DB55BF638E}" dt="2023-06-07T17:06:20.672" v="1926" actId="114"/>
          <ac:spMkLst>
            <pc:docMk/>
            <pc:sldMk cId="3277529332" sldId="408"/>
            <ac:spMk id="3" creationId="{00000000-0000-0000-0000-000000000000}"/>
          </ac:spMkLst>
        </pc:spChg>
      </pc:sldChg>
      <pc:sldChg chg="modSp mod">
        <pc:chgData name="Nicky Wakim" userId="63a62853-8dd4-431b-8872-ecc2181a70d8" providerId="ADAL" clId="{CD443DDD-7EE6-5E4F-A7FA-C0DB55BF638E}" dt="2023-06-07T17:08:57.183" v="2012" actId="20577"/>
        <pc:sldMkLst>
          <pc:docMk/>
          <pc:sldMk cId="3624154104" sldId="409"/>
        </pc:sldMkLst>
        <pc:spChg chg="mod">
          <ac:chgData name="Nicky Wakim" userId="63a62853-8dd4-431b-8872-ecc2181a70d8" providerId="ADAL" clId="{CD443DDD-7EE6-5E4F-A7FA-C0DB55BF638E}" dt="2023-06-07T17:06:31.133" v="1943" actId="20577"/>
          <ac:spMkLst>
            <pc:docMk/>
            <pc:sldMk cId="3624154104" sldId="409"/>
            <ac:spMk id="2" creationId="{00000000-0000-0000-0000-000000000000}"/>
          </ac:spMkLst>
        </pc:spChg>
        <pc:spChg chg="mod">
          <ac:chgData name="Nicky Wakim" userId="63a62853-8dd4-431b-8872-ecc2181a70d8" providerId="ADAL" clId="{CD443DDD-7EE6-5E4F-A7FA-C0DB55BF638E}" dt="2023-06-07T17:08:57.183" v="2012" actId="20577"/>
          <ac:spMkLst>
            <pc:docMk/>
            <pc:sldMk cId="3624154104" sldId="409"/>
            <ac:spMk id="3" creationId="{00000000-0000-0000-0000-000000000000}"/>
          </ac:spMkLst>
        </pc:spChg>
      </pc:sldChg>
      <pc:sldChg chg="del">
        <pc:chgData name="Nicky Wakim" userId="63a62853-8dd4-431b-8872-ecc2181a70d8" providerId="ADAL" clId="{CD443DDD-7EE6-5E4F-A7FA-C0DB55BF638E}" dt="2023-06-07T17:13:50.396" v="2093" actId="2696"/>
        <pc:sldMkLst>
          <pc:docMk/>
          <pc:sldMk cId="2860673976" sldId="410"/>
        </pc:sldMkLst>
      </pc:sldChg>
      <pc:sldChg chg="modSp mod">
        <pc:chgData name="Nicky Wakim" userId="63a62853-8dd4-431b-8872-ecc2181a70d8" providerId="ADAL" clId="{CD443DDD-7EE6-5E4F-A7FA-C0DB55BF638E}" dt="2023-06-07T17:10:42.368" v="2050" actId="20577"/>
        <pc:sldMkLst>
          <pc:docMk/>
          <pc:sldMk cId="1726518993" sldId="412"/>
        </pc:sldMkLst>
        <pc:spChg chg="mod">
          <ac:chgData name="Nicky Wakim" userId="63a62853-8dd4-431b-8872-ecc2181a70d8" providerId="ADAL" clId="{CD443DDD-7EE6-5E4F-A7FA-C0DB55BF638E}" dt="2023-06-07T17:10:42.368" v="2050" actId="20577"/>
          <ac:spMkLst>
            <pc:docMk/>
            <pc:sldMk cId="1726518993" sldId="412"/>
            <ac:spMk id="2" creationId="{00000000-0000-0000-0000-000000000000}"/>
          </ac:spMkLst>
        </pc:spChg>
        <pc:spChg chg="mod">
          <ac:chgData name="Nicky Wakim" userId="63a62853-8dd4-431b-8872-ecc2181a70d8" providerId="ADAL" clId="{CD443DDD-7EE6-5E4F-A7FA-C0DB55BF638E}" dt="2023-06-07T17:10:14.591" v="2041" actId="255"/>
          <ac:spMkLst>
            <pc:docMk/>
            <pc:sldMk cId="1726518993" sldId="412"/>
            <ac:spMk id="3" creationId="{00000000-0000-0000-0000-000000000000}"/>
          </ac:spMkLst>
        </pc:spChg>
      </pc:sldChg>
      <pc:sldChg chg="modSp mod">
        <pc:chgData name="Nicky Wakim" userId="63a62853-8dd4-431b-8872-ecc2181a70d8" providerId="ADAL" clId="{CD443DDD-7EE6-5E4F-A7FA-C0DB55BF638E}" dt="2023-06-07T17:14:19.637" v="2097" actId="255"/>
        <pc:sldMkLst>
          <pc:docMk/>
          <pc:sldMk cId="3964584579" sldId="413"/>
        </pc:sldMkLst>
        <pc:spChg chg="mod">
          <ac:chgData name="Nicky Wakim" userId="63a62853-8dd4-431b-8872-ecc2181a70d8" providerId="ADAL" clId="{CD443DDD-7EE6-5E4F-A7FA-C0DB55BF638E}" dt="2023-06-07T17:14:19.637" v="2097" actId="255"/>
          <ac:spMkLst>
            <pc:docMk/>
            <pc:sldMk cId="3964584579" sldId="413"/>
            <ac:spMk id="3" creationId="{00000000-0000-0000-0000-000000000000}"/>
          </ac:spMkLst>
        </pc:spChg>
      </pc:sldChg>
      <pc:sldChg chg="modSp mod">
        <pc:chgData name="Nicky Wakim" userId="63a62853-8dd4-431b-8872-ecc2181a70d8" providerId="ADAL" clId="{CD443DDD-7EE6-5E4F-A7FA-C0DB55BF638E}" dt="2023-06-07T17:20:05.275" v="2195" actId="20577"/>
        <pc:sldMkLst>
          <pc:docMk/>
          <pc:sldMk cId="654172269" sldId="414"/>
        </pc:sldMkLst>
        <pc:spChg chg="mod">
          <ac:chgData name="Nicky Wakim" userId="63a62853-8dd4-431b-8872-ecc2181a70d8" providerId="ADAL" clId="{CD443DDD-7EE6-5E4F-A7FA-C0DB55BF638E}" dt="2023-06-07T17:20:05.275" v="2195" actId="20577"/>
          <ac:spMkLst>
            <pc:docMk/>
            <pc:sldMk cId="654172269" sldId="414"/>
            <ac:spMk id="3" creationId="{00000000-0000-0000-0000-000000000000}"/>
          </ac:spMkLst>
        </pc:spChg>
      </pc:sldChg>
      <pc:sldChg chg="modSp mod">
        <pc:chgData name="Nicky Wakim" userId="63a62853-8dd4-431b-8872-ecc2181a70d8" providerId="ADAL" clId="{CD443DDD-7EE6-5E4F-A7FA-C0DB55BF638E}" dt="2023-06-07T17:21:48.189" v="2237" actId="113"/>
        <pc:sldMkLst>
          <pc:docMk/>
          <pc:sldMk cId="2828729153" sldId="415"/>
        </pc:sldMkLst>
        <pc:spChg chg="mod">
          <ac:chgData name="Nicky Wakim" userId="63a62853-8dd4-431b-8872-ecc2181a70d8" providerId="ADAL" clId="{CD443DDD-7EE6-5E4F-A7FA-C0DB55BF638E}" dt="2023-06-07T17:21:48.189" v="2237" actId="113"/>
          <ac:spMkLst>
            <pc:docMk/>
            <pc:sldMk cId="2828729153" sldId="415"/>
            <ac:spMk id="3" creationId="{00000000-0000-0000-0000-000000000000}"/>
          </ac:spMkLst>
        </pc:spChg>
      </pc:sldChg>
      <pc:sldChg chg="del">
        <pc:chgData name="Nicky Wakim" userId="63a62853-8dd4-431b-8872-ecc2181a70d8" providerId="ADAL" clId="{CD443DDD-7EE6-5E4F-A7FA-C0DB55BF638E}" dt="2023-06-07T17:22:02.367" v="2238" actId="2696"/>
        <pc:sldMkLst>
          <pc:docMk/>
          <pc:sldMk cId="2404008520" sldId="416"/>
        </pc:sldMkLst>
      </pc:sldChg>
      <pc:sldChg chg="mod modShow">
        <pc:chgData name="Nicky Wakim" userId="63a62853-8dd4-431b-8872-ecc2181a70d8" providerId="ADAL" clId="{CD443DDD-7EE6-5E4F-A7FA-C0DB55BF638E}" dt="2023-06-07T17:28:04.566" v="2546" actId="729"/>
        <pc:sldMkLst>
          <pc:docMk/>
          <pc:sldMk cId="952716867" sldId="417"/>
        </pc:sldMkLst>
      </pc:sldChg>
      <pc:sldChg chg="mod modShow">
        <pc:chgData name="Nicky Wakim" userId="63a62853-8dd4-431b-8872-ecc2181a70d8" providerId="ADAL" clId="{CD443DDD-7EE6-5E4F-A7FA-C0DB55BF638E}" dt="2023-06-07T17:28:04.566" v="2546" actId="729"/>
        <pc:sldMkLst>
          <pc:docMk/>
          <pc:sldMk cId="2473031259" sldId="418"/>
        </pc:sldMkLst>
      </pc:sldChg>
      <pc:sldChg chg="mod modShow">
        <pc:chgData name="Nicky Wakim" userId="63a62853-8dd4-431b-8872-ecc2181a70d8" providerId="ADAL" clId="{CD443DDD-7EE6-5E4F-A7FA-C0DB55BF638E}" dt="2023-06-07T17:29:01.783" v="2690" actId="729"/>
        <pc:sldMkLst>
          <pc:docMk/>
          <pc:sldMk cId="3362776593" sldId="419"/>
        </pc:sldMkLst>
      </pc:sldChg>
      <pc:sldChg chg="mod modShow">
        <pc:chgData name="Nicky Wakim" userId="63a62853-8dd4-431b-8872-ecc2181a70d8" providerId="ADAL" clId="{CD443DDD-7EE6-5E4F-A7FA-C0DB55BF638E}" dt="2023-06-07T17:29:01.783" v="2690" actId="729"/>
        <pc:sldMkLst>
          <pc:docMk/>
          <pc:sldMk cId="1757814949" sldId="420"/>
        </pc:sldMkLst>
      </pc:sldChg>
      <pc:sldChg chg="modSp mod">
        <pc:chgData name="Nicky Wakim" userId="63a62853-8dd4-431b-8872-ecc2181a70d8" providerId="ADAL" clId="{CD443DDD-7EE6-5E4F-A7FA-C0DB55BF638E}" dt="2023-06-07T17:28:55.131" v="2689" actId="20577"/>
        <pc:sldMkLst>
          <pc:docMk/>
          <pc:sldMk cId="3552317329" sldId="437"/>
        </pc:sldMkLst>
        <pc:spChg chg="mod">
          <ac:chgData name="Nicky Wakim" userId="63a62853-8dd4-431b-8872-ecc2181a70d8" providerId="ADAL" clId="{CD443DDD-7EE6-5E4F-A7FA-C0DB55BF638E}" dt="2023-06-07T17:25:56.790" v="2318" actId="20577"/>
          <ac:spMkLst>
            <pc:docMk/>
            <pc:sldMk cId="3552317329" sldId="437"/>
            <ac:spMk id="2" creationId="{00000000-0000-0000-0000-000000000000}"/>
          </ac:spMkLst>
        </pc:spChg>
        <pc:spChg chg="mod">
          <ac:chgData name="Nicky Wakim" userId="63a62853-8dd4-431b-8872-ecc2181a70d8" providerId="ADAL" clId="{CD443DDD-7EE6-5E4F-A7FA-C0DB55BF638E}" dt="2023-06-07T17:28:55.131" v="2689" actId="20577"/>
          <ac:spMkLst>
            <pc:docMk/>
            <pc:sldMk cId="3552317329" sldId="437"/>
            <ac:spMk id="3" creationId="{00000000-0000-0000-0000-000000000000}"/>
          </ac:spMkLst>
        </pc:spChg>
      </pc:sldChg>
      <pc:sldChg chg="addSp delSp modSp mod">
        <pc:chgData name="Nicky Wakim" userId="63a62853-8dd4-431b-8872-ecc2181a70d8" providerId="ADAL" clId="{CD443DDD-7EE6-5E4F-A7FA-C0DB55BF638E}" dt="2023-06-07T17:37:23.783" v="2802" actId="20577"/>
        <pc:sldMkLst>
          <pc:docMk/>
          <pc:sldMk cId="352516574" sldId="505"/>
        </pc:sldMkLst>
        <pc:spChg chg="mod">
          <ac:chgData name="Nicky Wakim" userId="63a62853-8dd4-431b-8872-ecc2181a70d8" providerId="ADAL" clId="{CD443DDD-7EE6-5E4F-A7FA-C0DB55BF638E}" dt="2023-06-07T17:37:23.783" v="2802" actId="20577"/>
          <ac:spMkLst>
            <pc:docMk/>
            <pc:sldMk cId="352516574" sldId="505"/>
            <ac:spMk id="3" creationId="{72E40663-FF60-23EF-198C-6F472582C443}"/>
          </ac:spMkLst>
        </pc:spChg>
        <pc:spChg chg="mod">
          <ac:chgData name="Nicky Wakim" userId="63a62853-8dd4-431b-8872-ecc2181a70d8" providerId="ADAL" clId="{CD443DDD-7EE6-5E4F-A7FA-C0DB55BF638E}" dt="2023-06-07T17:36:31.384" v="2756" actId="1038"/>
          <ac:spMkLst>
            <pc:docMk/>
            <pc:sldMk cId="352516574" sldId="505"/>
            <ac:spMk id="6" creationId="{63B3F297-C3A5-8054-038E-D02A34259314}"/>
          </ac:spMkLst>
        </pc:spChg>
        <pc:picChg chg="del">
          <ac:chgData name="Nicky Wakim" userId="63a62853-8dd4-431b-8872-ecc2181a70d8" providerId="ADAL" clId="{CD443DDD-7EE6-5E4F-A7FA-C0DB55BF638E}" dt="2023-06-07T17:35:59.743" v="2750" actId="478"/>
          <ac:picMkLst>
            <pc:docMk/>
            <pc:sldMk cId="352516574" sldId="505"/>
            <ac:picMk id="5" creationId="{5A3D9258-B4E7-877A-08C6-5BDAA69021A3}"/>
          </ac:picMkLst>
        </pc:picChg>
        <pc:picChg chg="add mod modCrop">
          <ac:chgData name="Nicky Wakim" userId="63a62853-8dd4-431b-8872-ecc2181a70d8" providerId="ADAL" clId="{CD443DDD-7EE6-5E4F-A7FA-C0DB55BF638E}" dt="2023-06-07T17:36:36.091" v="2757" actId="167"/>
          <ac:picMkLst>
            <pc:docMk/>
            <pc:sldMk cId="352516574" sldId="505"/>
            <ac:picMk id="7" creationId="{47A6D974-09EE-53D5-5E7C-42FB170F58D9}"/>
          </ac:picMkLst>
        </pc:picChg>
      </pc:sldChg>
      <pc:sldChg chg="addSp delSp add mod">
        <pc:chgData name="Nicky Wakim" userId="63a62853-8dd4-431b-8872-ecc2181a70d8" providerId="ADAL" clId="{CD443DDD-7EE6-5E4F-A7FA-C0DB55BF638E}" dt="2023-06-07T16:49:42.773" v="666" actId="22"/>
        <pc:sldMkLst>
          <pc:docMk/>
          <pc:sldMk cId="2913853208" sldId="524"/>
        </pc:sldMkLst>
        <pc:spChg chg="add del">
          <ac:chgData name="Nicky Wakim" userId="63a62853-8dd4-431b-8872-ecc2181a70d8" providerId="ADAL" clId="{CD443DDD-7EE6-5E4F-A7FA-C0DB55BF638E}" dt="2023-06-07T16:49:42.773" v="666" actId="22"/>
          <ac:spMkLst>
            <pc:docMk/>
            <pc:sldMk cId="2913853208" sldId="524"/>
            <ac:spMk id="7" creationId="{E1B81DBA-CEAE-890C-7520-3709F0CD0F1E}"/>
          </ac:spMkLst>
        </pc:spChg>
      </pc:sldChg>
      <pc:sldChg chg="addSp delSp modSp">
        <pc:chgData name="Nicky Wakim" userId="63a62853-8dd4-431b-8872-ecc2181a70d8" providerId="ADAL" clId="{CD443DDD-7EE6-5E4F-A7FA-C0DB55BF638E}" dt="2023-06-07T16:30:37.190" v="608"/>
        <pc:sldMkLst>
          <pc:docMk/>
          <pc:sldMk cId="3594356662" sldId="871"/>
        </pc:sldMkLst>
        <pc:spChg chg="add del mod">
          <ac:chgData name="Nicky Wakim" userId="63a62853-8dd4-431b-8872-ecc2181a70d8" providerId="ADAL" clId="{CD443DDD-7EE6-5E4F-A7FA-C0DB55BF638E}" dt="2023-06-07T16:29:42.742" v="587"/>
          <ac:spMkLst>
            <pc:docMk/>
            <pc:sldMk cId="3594356662" sldId="871"/>
            <ac:spMk id="7" creationId="{B0E3D600-FBF8-72A0-A468-9632790CC6E8}"/>
          </ac:spMkLst>
        </pc:spChg>
        <pc:spChg chg="add mod">
          <ac:chgData name="Nicky Wakim" userId="63a62853-8dd4-431b-8872-ecc2181a70d8" providerId="ADAL" clId="{CD443DDD-7EE6-5E4F-A7FA-C0DB55BF638E}" dt="2023-06-07T16:30:37.190" v="608"/>
          <ac:spMkLst>
            <pc:docMk/>
            <pc:sldMk cId="3594356662" sldId="871"/>
            <ac:spMk id="8" creationId="{A36D4A31-1069-C9CA-141E-AE3991DA1536}"/>
          </ac:spMkLst>
        </pc:spChg>
      </pc:sldChg>
      <pc:sldChg chg="addSp modSp">
        <pc:chgData name="Nicky Wakim" userId="63a62853-8dd4-431b-8872-ecc2181a70d8" providerId="ADAL" clId="{CD443DDD-7EE6-5E4F-A7FA-C0DB55BF638E}" dt="2023-06-07T16:30:36.070" v="607"/>
        <pc:sldMkLst>
          <pc:docMk/>
          <pc:sldMk cId="3607159015" sldId="872"/>
        </pc:sldMkLst>
        <pc:spChg chg="add mod">
          <ac:chgData name="Nicky Wakim" userId="63a62853-8dd4-431b-8872-ecc2181a70d8" providerId="ADAL" clId="{CD443DDD-7EE6-5E4F-A7FA-C0DB55BF638E}" dt="2023-06-07T16:30:36.070" v="607"/>
          <ac:spMkLst>
            <pc:docMk/>
            <pc:sldMk cId="3607159015" sldId="872"/>
            <ac:spMk id="7" creationId="{6C49B7EE-849C-4F9B-1DCE-45CD81C6F525}"/>
          </ac:spMkLst>
        </pc:spChg>
      </pc:sldChg>
      <pc:sldChg chg="addSp modSp">
        <pc:chgData name="Nicky Wakim" userId="63a62853-8dd4-431b-8872-ecc2181a70d8" providerId="ADAL" clId="{CD443DDD-7EE6-5E4F-A7FA-C0DB55BF638E}" dt="2023-06-07T16:30:34.813" v="606"/>
        <pc:sldMkLst>
          <pc:docMk/>
          <pc:sldMk cId="2551254112" sldId="873"/>
        </pc:sldMkLst>
        <pc:spChg chg="add mod">
          <ac:chgData name="Nicky Wakim" userId="63a62853-8dd4-431b-8872-ecc2181a70d8" providerId="ADAL" clId="{CD443DDD-7EE6-5E4F-A7FA-C0DB55BF638E}" dt="2023-06-07T16:30:34.813" v="606"/>
          <ac:spMkLst>
            <pc:docMk/>
            <pc:sldMk cId="2551254112" sldId="873"/>
            <ac:spMk id="7" creationId="{FCAFC6E2-4613-1B91-BB31-F92F52EE9C95}"/>
          </ac:spMkLst>
        </pc:spChg>
      </pc:sldChg>
      <pc:sldChg chg="addSp modSp">
        <pc:chgData name="Nicky Wakim" userId="63a62853-8dd4-431b-8872-ecc2181a70d8" providerId="ADAL" clId="{CD443DDD-7EE6-5E4F-A7FA-C0DB55BF638E}" dt="2023-06-07T16:30:33.442" v="605"/>
        <pc:sldMkLst>
          <pc:docMk/>
          <pc:sldMk cId="1495384165" sldId="875"/>
        </pc:sldMkLst>
        <pc:spChg chg="add mod">
          <ac:chgData name="Nicky Wakim" userId="63a62853-8dd4-431b-8872-ecc2181a70d8" providerId="ADAL" clId="{CD443DDD-7EE6-5E4F-A7FA-C0DB55BF638E}" dt="2023-06-07T16:30:33.442" v="605"/>
          <ac:spMkLst>
            <pc:docMk/>
            <pc:sldMk cId="1495384165" sldId="875"/>
            <ac:spMk id="7" creationId="{1234E58E-93B2-AE62-7462-72B0D8E1A5B1}"/>
          </ac:spMkLst>
        </pc:spChg>
      </pc:sldChg>
      <pc:sldChg chg="addSp modSp">
        <pc:chgData name="Nicky Wakim" userId="63a62853-8dd4-431b-8872-ecc2181a70d8" providerId="ADAL" clId="{CD443DDD-7EE6-5E4F-A7FA-C0DB55BF638E}" dt="2023-06-07T16:30:31.857" v="604"/>
        <pc:sldMkLst>
          <pc:docMk/>
          <pc:sldMk cId="3821967327" sldId="876"/>
        </pc:sldMkLst>
        <pc:spChg chg="add mod">
          <ac:chgData name="Nicky Wakim" userId="63a62853-8dd4-431b-8872-ecc2181a70d8" providerId="ADAL" clId="{CD443DDD-7EE6-5E4F-A7FA-C0DB55BF638E}" dt="2023-06-07T16:30:31.857" v="604"/>
          <ac:spMkLst>
            <pc:docMk/>
            <pc:sldMk cId="3821967327" sldId="876"/>
            <ac:spMk id="9" creationId="{E52B4411-226E-C076-7511-3EF4DB93DDD3}"/>
          </ac:spMkLst>
        </pc:spChg>
      </pc:sldChg>
      <pc:sldChg chg="addSp modSp">
        <pc:chgData name="Nicky Wakim" userId="63a62853-8dd4-431b-8872-ecc2181a70d8" providerId="ADAL" clId="{CD443DDD-7EE6-5E4F-A7FA-C0DB55BF638E}" dt="2023-06-07T16:30:27.351" v="601"/>
        <pc:sldMkLst>
          <pc:docMk/>
          <pc:sldMk cId="64325398" sldId="877"/>
        </pc:sldMkLst>
        <pc:spChg chg="add mod">
          <ac:chgData name="Nicky Wakim" userId="63a62853-8dd4-431b-8872-ecc2181a70d8" providerId="ADAL" clId="{CD443DDD-7EE6-5E4F-A7FA-C0DB55BF638E}" dt="2023-06-07T16:30:27.351" v="601"/>
          <ac:spMkLst>
            <pc:docMk/>
            <pc:sldMk cId="64325398" sldId="877"/>
            <ac:spMk id="11" creationId="{E307F2B3-6BD4-6A15-7598-996F97D1F69E}"/>
          </ac:spMkLst>
        </pc:spChg>
      </pc:sldChg>
      <pc:sldChg chg="del">
        <pc:chgData name="Nicky Wakim" userId="63a62853-8dd4-431b-8872-ecc2181a70d8" providerId="ADAL" clId="{CD443DDD-7EE6-5E4F-A7FA-C0DB55BF638E}" dt="2023-06-07T16:08:44.409" v="0" actId="2696"/>
        <pc:sldMkLst>
          <pc:docMk/>
          <pc:sldMk cId="3396286242" sldId="889"/>
        </pc:sldMkLst>
      </pc:sldChg>
      <pc:sldChg chg="del">
        <pc:chgData name="Nicky Wakim" userId="63a62853-8dd4-431b-8872-ecc2181a70d8" providerId="ADAL" clId="{CD443DDD-7EE6-5E4F-A7FA-C0DB55BF638E}" dt="2023-06-07T16:15:11.749" v="429" actId="2696"/>
        <pc:sldMkLst>
          <pc:docMk/>
          <pc:sldMk cId="1482839685" sldId="1017"/>
        </pc:sldMkLst>
      </pc:sldChg>
      <pc:sldChg chg="addSp modSp">
        <pc:chgData name="Nicky Wakim" userId="63a62853-8dd4-431b-8872-ecc2181a70d8" providerId="ADAL" clId="{CD443DDD-7EE6-5E4F-A7FA-C0DB55BF638E}" dt="2023-06-07T16:30:30.207" v="603"/>
        <pc:sldMkLst>
          <pc:docMk/>
          <pc:sldMk cId="3011452027" sldId="1018"/>
        </pc:sldMkLst>
        <pc:spChg chg="add mod">
          <ac:chgData name="Nicky Wakim" userId="63a62853-8dd4-431b-8872-ecc2181a70d8" providerId="ADAL" clId="{CD443DDD-7EE6-5E4F-A7FA-C0DB55BF638E}" dt="2023-06-07T16:30:30.207" v="603"/>
          <ac:spMkLst>
            <pc:docMk/>
            <pc:sldMk cId="3011452027" sldId="1018"/>
            <ac:spMk id="5" creationId="{C36F08AD-1F00-E537-717C-A19B1A5F31D6}"/>
          </ac:spMkLst>
        </pc:spChg>
      </pc:sldChg>
      <pc:sldChg chg="addSp modSp">
        <pc:chgData name="Nicky Wakim" userId="63a62853-8dd4-431b-8872-ecc2181a70d8" providerId="ADAL" clId="{CD443DDD-7EE6-5E4F-A7FA-C0DB55BF638E}" dt="2023-06-07T16:30:28.809" v="602"/>
        <pc:sldMkLst>
          <pc:docMk/>
          <pc:sldMk cId="735587455" sldId="1019"/>
        </pc:sldMkLst>
        <pc:spChg chg="add mod">
          <ac:chgData name="Nicky Wakim" userId="63a62853-8dd4-431b-8872-ecc2181a70d8" providerId="ADAL" clId="{CD443DDD-7EE6-5E4F-A7FA-C0DB55BF638E}" dt="2023-06-07T16:30:28.809" v="602"/>
          <ac:spMkLst>
            <pc:docMk/>
            <pc:sldMk cId="735587455" sldId="1019"/>
            <ac:spMk id="5" creationId="{3ABD7B80-52D3-75D3-CC17-ADCC281302C7}"/>
          </ac:spMkLst>
        </pc:spChg>
      </pc:sldChg>
      <pc:sldChg chg="addSp modSp new mod">
        <pc:chgData name="Nicky Wakim" userId="63a62853-8dd4-431b-8872-ecc2181a70d8" providerId="ADAL" clId="{CD443DDD-7EE6-5E4F-A7FA-C0DB55BF638E}" dt="2023-06-07T16:11:08.669" v="69"/>
        <pc:sldMkLst>
          <pc:docMk/>
          <pc:sldMk cId="3608441072" sldId="1020"/>
        </pc:sldMkLst>
        <pc:spChg chg="mod">
          <ac:chgData name="Nicky Wakim" userId="63a62853-8dd4-431b-8872-ecc2181a70d8" providerId="ADAL" clId="{CD443DDD-7EE6-5E4F-A7FA-C0DB55BF638E}" dt="2023-06-07T16:10:31.874" v="18" actId="20577"/>
          <ac:spMkLst>
            <pc:docMk/>
            <pc:sldMk cId="3608441072" sldId="1020"/>
            <ac:spMk id="2" creationId="{A284EFAB-11A5-78CA-BC54-A92FDC44493F}"/>
          </ac:spMkLst>
        </pc:spChg>
        <pc:spChg chg="mod">
          <ac:chgData name="Nicky Wakim" userId="63a62853-8dd4-431b-8872-ecc2181a70d8" providerId="ADAL" clId="{CD443DDD-7EE6-5E4F-A7FA-C0DB55BF638E}" dt="2023-06-07T16:10:45.290" v="68" actId="20577"/>
          <ac:spMkLst>
            <pc:docMk/>
            <pc:sldMk cId="3608441072" sldId="1020"/>
            <ac:spMk id="3" creationId="{4FF0397A-5C37-B16F-34F8-D2FECD0713F4}"/>
          </ac:spMkLst>
        </pc:spChg>
        <pc:spChg chg="add mod">
          <ac:chgData name="Nicky Wakim" userId="63a62853-8dd4-431b-8872-ecc2181a70d8" providerId="ADAL" clId="{CD443DDD-7EE6-5E4F-A7FA-C0DB55BF638E}" dt="2023-06-07T16:11:08.669" v="69"/>
          <ac:spMkLst>
            <pc:docMk/>
            <pc:sldMk cId="3608441072" sldId="1020"/>
            <ac:spMk id="4" creationId="{29558E98-B688-60BE-6657-3A4F8E92A103}"/>
          </ac:spMkLst>
        </pc:spChg>
        <pc:spChg chg="add mod">
          <ac:chgData name="Nicky Wakim" userId="63a62853-8dd4-431b-8872-ecc2181a70d8" providerId="ADAL" clId="{CD443DDD-7EE6-5E4F-A7FA-C0DB55BF638E}" dt="2023-06-07T16:11:08.669" v="69"/>
          <ac:spMkLst>
            <pc:docMk/>
            <pc:sldMk cId="3608441072" sldId="1020"/>
            <ac:spMk id="5" creationId="{392875BE-B59A-014B-8690-F46044DD33F2}"/>
          </ac:spMkLst>
        </pc:spChg>
        <pc:spChg chg="add mod">
          <ac:chgData name="Nicky Wakim" userId="63a62853-8dd4-431b-8872-ecc2181a70d8" providerId="ADAL" clId="{CD443DDD-7EE6-5E4F-A7FA-C0DB55BF638E}" dt="2023-06-07T16:11:08.669" v="69"/>
          <ac:spMkLst>
            <pc:docMk/>
            <pc:sldMk cId="3608441072" sldId="1020"/>
            <ac:spMk id="6" creationId="{4C25764B-2443-8FE4-6581-8BFA813FB74A}"/>
          </ac:spMkLst>
        </pc:spChg>
      </pc:sldChg>
      <pc:sldChg chg="modSp new mod">
        <pc:chgData name="Nicky Wakim" userId="63a62853-8dd4-431b-8872-ecc2181a70d8" providerId="ADAL" clId="{CD443DDD-7EE6-5E4F-A7FA-C0DB55BF638E}" dt="2023-06-07T17:29:31.212" v="2720" actId="20577"/>
        <pc:sldMkLst>
          <pc:docMk/>
          <pc:sldMk cId="3718481794" sldId="1021"/>
        </pc:sldMkLst>
        <pc:spChg chg="mod">
          <ac:chgData name="Nicky Wakim" userId="63a62853-8dd4-431b-8872-ecc2181a70d8" providerId="ADAL" clId="{CD443DDD-7EE6-5E4F-A7FA-C0DB55BF638E}" dt="2023-06-07T16:11:26.130" v="101" actId="20577"/>
          <ac:spMkLst>
            <pc:docMk/>
            <pc:sldMk cId="3718481794" sldId="1021"/>
            <ac:spMk id="2" creationId="{4FD4562D-B763-06A7-0805-66D33C8B1327}"/>
          </ac:spMkLst>
        </pc:spChg>
        <pc:spChg chg="mod">
          <ac:chgData name="Nicky Wakim" userId="63a62853-8dd4-431b-8872-ecc2181a70d8" providerId="ADAL" clId="{CD443DDD-7EE6-5E4F-A7FA-C0DB55BF638E}" dt="2023-06-07T17:29:31.212" v="2720" actId="20577"/>
          <ac:spMkLst>
            <pc:docMk/>
            <pc:sldMk cId="3718481794" sldId="1021"/>
            <ac:spMk id="6" creationId="{5F0079B6-6AA2-C7C9-4B3C-D78977947D85}"/>
          </ac:spMkLst>
        </pc:spChg>
      </pc:sldChg>
      <pc:sldChg chg="modSp add mod">
        <pc:chgData name="Nicky Wakim" userId="63a62853-8dd4-431b-8872-ecc2181a70d8" providerId="ADAL" clId="{CD443DDD-7EE6-5E4F-A7FA-C0DB55BF638E}" dt="2023-06-07T17:13:20.820" v="2092" actId="14100"/>
        <pc:sldMkLst>
          <pc:docMk/>
          <pc:sldMk cId="111487058" sldId="1022"/>
        </pc:sldMkLst>
        <pc:spChg chg="mod">
          <ac:chgData name="Nicky Wakim" userId="63a62853-8dd4-431b-8872-ecc2181a70d8" providerId="ADAL" clId="{CD443DDD-7EE6-5E4F-A7FA-C0DB55BF638E}" dt="2023-06-07T17:13:05.535" v="2087" actId="20577"/>
          <ac:spMkLst>
            <pc:docMk/>
            <pc:sldMk cId="111487058" sldId="1022"/>
            <ac:spMk id="2" creationId="{00000000-0000-0000-0000-000000000000}"/>
          </ac:spMkLst>
        </pc:spChg>
        <pc:spChg chg="mod">
          <ac:chgData name="Nicky Wakim" userId="63a62853-8dd4-431b-8872-ecc2181a70d8" providerId="ADAL" clId="{CD443DDD-7EE6-5E4F-A7FA-C0DB55BF638E}" dt="2023-06-07T17:13:20.820" v="2092" actId="14100"/>
          <ac:spMkLst>
            <pc:docMk/>
            <pc:sldMk cId="111487058" sldId="1022"/>
            <ac:spMk id="3" creationId="{00000000-0000-0000-0000-000000000000}"/>
          </ac:spMkLst>
        </pc:spChg>
      </pc:sldChg>
      <pc:sldChg chg="new del">
        <pc:chgData name="Nicky Wakim" userId="63a62853-8dd4-431b-8872-ecc2181a70d8" providerId="ADAL" clId="{CD443DDD-7EE6-5E4F-A7FA-C0DB55BF638E}" dt="2023-06-07T16:28:11.975" v="537" actId="2696"/>
        <pc:sldMkLst>
          <pc:docMk/>
          <pc:sldMk cId="485488420" sldId="1022"/>
        </pc:sldMkLst>
      </pc:sldChg>
      <pc:sldChg chg="new del">
        <pc:chgData name="Nicky Wakim" userId="63a62853-8dd4-431b-8872-ecc2181a70d8" providerId="ADAL" clId="{CD443DDD-7EE6-5E4F-A7FA-C0DB55BF638E}" dt="2023-06-07T16:26:48.572" v="535" actId="2696"/>
        <pc:sldMkLst>
          <pc:docMk/>
          <pc:sldMk cId="3711302888" sldId="1022"/>
        </pc:sldMkLst>
      </pc:sldChg>
      <pc:sldChg chg="modSp add mod">
        <pc:chgData name="Nicky Wakim" userId="63a62853-8dd4-431b-8872-ecc2181a70d8" providerId="ADAL" clId="{CD443DDD-7EE6-5E4F-A7FA-C0DB55BF638E}" dt="2023-06-07T17:13:17.010" v="2091" actId="14100"/>
        <pc:sldMkLst>
          <pc:docMk/>
          <pc:sldMk cId="2623768375" sldId="1023"/>
        </pc:sldMkLst>
        <pc:spChg chg="mod">
          <ac:chgData name="Nicky Wakim" userId="63a62853-8dd4-431b-8872-ecc2181a70d8" providerId="ADAL" clId="{CD443DDD-7EE6-5E4F-A7FA-C0DB55BF638E}" dt="2023-06-07T17:13:13.817" v="2090" actId="20577"/>
          <ac:spMkLst>
            <pc:docMk/>
            <pc:sldMk cId="2623768375" sldId="1023"/>
            <ac:spMk id="2" creationId="{00000000-0000-0000-0000-000000000000}"/>
          </ac:spMkLst>
        </pc:spChg>
        <pc:spChg chg="mod">
          <ac:chgData name="Nicky Wakim" userId="63a62853-8dd4-431b-8872-ecc2181a70d8" providerId="ADAL" clId="{CD443DDD-7EE6-5E4F-A7FA-C0DB55BF638E}" dt="2023-06-07T17:13:17.010" v="2091" actId="14100"/>
          <ac:spMkLst>
            <pc:docMk/>
            <pc:sldMk cId="2623768375" sldId="1023"/>
            <ac:spMk id="3" creationId="{00000000-0000-0000-0000-000000000000}"/>
          </ac:spMkLst>
        </pc:spChg>
      </pc:sldChg>
      <pc:sldChg chg="modSp new mod">
        <pc:chgData name="Nicky Wakim" userId="63a62853-8dd4-431b-8872-ecc2181a70d8" providerId="ADAL" clId="{CD443DDD-7EE6-5E4F-A7FA-C0DB55BF638E}" dt="2023-06-07T17:30:26.314" v="2743" actId="5793"/>
        <pc:sldMkLst>
          <pc:docMk/>
          <pc:sldMk cId="3237108150" sldId="1024"/>
        </pc:sldMkLst>
        <pc:spChg chg="mod">
          <ac:chgData name="Nicky Wakim" userId="63a62853-8dd4-431b-8872-ecc2181a70d8" providerId="ADAL" clId="{CD443DDD-7EE6-5E4F-A7FA-C0DB55BF638E}" dt="2023-06-07T17:30:10.498" v="2731" actId="20577"/>
          <ac:spMkLst>
            <pc:docMk/>
            <pc:sldMk cId="3237108150" sldId="1024"/>
            <ac:spMk id="2" creationId="{DC1F3FF5-5E48-DA08-C696-3D2877121AC0}"/>
          </ac:spMkLst>
        </pc:spChg>
        <pc:spChg chg="mod">
          <ac:chgData name="Nicky Wakim" userId="63a62853-8dd4-431b-8872-ecc2181a70d8" providerId="ADAL" clId="{CD443DDD-7EE6-5E4F-A7FA-C0DB55BF638E}" dt="2023-06-07T17:30:26.314" v="2743" actId="5793"/>
          <ac:spMkLst>
            <pc:docMk/>
            <pc:sldMk cId="3237108150" sldId="1024"/>
            <ac:spMk id="6" creationId="{C49080DB-33BF-A833-B09C-2AE83C47E186}"/>
          </ac:spMkLst>
        </pc:spChg>
      </pc:sldChg>
      <pc:sldChg chg="modSp new mod">
        <pc:chgData name="Nicky Wakim" userId="63a62853-8dd4-431b-8872-ecc2181a70d8" providerId="ADAL" clId="{CD443DDD-7EE6-5E4F-A7FA-C0DB55BF638E}" dt="2023-06-07T17:46:02.936" v="3015" actId="20577"/>
        <pc:sldMkLst>
          <pc:docMk/>
          <pc:sldMk cId="2856363629" sldId="1025"/>
        </pc:sldMkLst>
        <pc:spChg chg="mod">
          <ac:chgData name="Nicky Wakim" userId="63a62853-8dd4-431b-8872-ecc2181a70d8" providerId="ADAL" clId="{CD443DDD-7EE6-5E4F-A7FA-C0DB55BF638E}" dt="2023-06-07T17:37:53.783" v="2822" actId="20577"/>
          <ac:spMkLst>
            <pc:docMk/>
            <pc:sldMk cId="2856363629" sldId="1025"/>
            <ac:spMk id="2" creationId="{13774DA9-4F20-9841-BD61-9411C51A1A82}"/>
          </ac:spMkLst>
        </pc:spChg>
        <pc:spChg chg="mod">
          <ac:chgData name="Nicky Wakim" userId="63a62853-8dd4-431b-8872-ecc2181a70d8" providerId="ADAL" clId="{CD443DDD-7EE6-5E4F-A7FA-C0DB55BF638E}" dt="2023-06-07T17:46:02.936" v="3015" actId="20577"/>
          <ac:spMkLst>
            <pc:docMk/>
            <pc:sldMk cId="2856363629" sldId="1025"/>
            <ac:spMk id="6" creationId="{FEB29C5F-EE3A-E19A-80D2-8EB768BAA44A}"/>
          </ac:spMkLst>
        </pc:spChg>
      </pc:sldChg>
      <pc:sldMasterChg chg="delSldLayout">
        <pc:chgData name="Nicky Wakim" userId="63a62853-8dd4-431b-8872-ecc2181a70d8" providerId="ADAL" clId="{CD443DDD-7EE6-5E4F-A7FA-C0DB55BF638E}" dt="2023-06-07T17:22:02.368" v="2239" actId="2696"/>
        <pc:sldMasterMkLst>
          <pc:docMk/>
          <pc:sldMasterMk cId="555603856" sldId="2147483678"/>
        </pc:sldMasterMkLst>
        <pc:sldLayoutChg chg="del">
          <pc:chgData name="Nicky Wakim" userId="63a62853-8dd4-431b-8872-ecc2181a70d8" providerId="ADAL" clId="{CD443DDD-7EE6-5E4F-A7FA-C0DB55BF638E}" dt="2023-06-07T17:13:50.399" v="2094" actId="2696"/>
          <pc:sldLayoutMkLst>
            <pc:docMk/>
            <pc:sldMasterMk cId="555603856" sldId="2147483678"/>
            <pc:sldLayoutMk cId="3121909320" sldId="2147483698"/>
          </pc:sldLayoutMkLst>
        </pc:sldLayoutChg>
        <pc:sldLayoutChg chg="del">
          <pc:chgData name="Nicky Wakim" userId="63a62853-8dd4-431b-8872-ecc2181a70d8" providerId="ADAL" clId="{CD443DDD-7EE6-5E4F-A7FA-C0DB55BF638E}" dt="2023-06-07T17:22:02.368" v="2239" actId="2696"/>
          <pc:sldLayoutMkLst>
            <pc:docMk/>
            <pc:sldMasterMk cId="555603856" sldId="2147483678"/>
            <pc:sldLayoutMk cId="3394727398" sldId="2147483703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062591-17D1-BC47-A2DB-BBCFD28349DF}" type="datetimeFigureOut">
              <a:rPr lang="en-US" smtClean="0"/>
              <a:t>6/7/23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C4C1B7-A3BA-CC4C-8029-0908A98C89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7787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A860E-D061-7A45-A604-E224417C3AB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5981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A860E-D061-7A45-A604-E224417C3AB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0179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A860E-D061-7A45-A604-E224417C3AB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328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D60452-B2FF-6946-B94A-3D3FDE082805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0985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lumMod val="8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0" y="6531563"/>
            <a:ext cx="2743200" cy="213886"/>
          </a:xfrm>
        </p:spPr>
        <p:txBody>
          <a:bodyPr/>
          <a:lstStyle>
            <a:lvl1pPr>
              <a:defRPr sz="2000"/>
            </a:lvl1pPr>
          </a:lstStyle>
          <a:p>
            <a:r>
              <a:rPr lang="en-US"/>
              <a:t>June 7, 2023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531563"/>
            <a:ext cx="4114800" cy="228599"/>
          </a:xfrm>
        </p:spPr>
        <p:txBody>
          <a:bodyPr/>
          <a:lstStyle>
            <a:lvl1pPr>
              <a:defRPr sz="2000"/>
            </a:lvl1pPr>
          </a:lstStyle>
          <a:p>
            <a:r>
              <a:rPr lang="en-US"/>
              <a:t>Class 17 Notes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96400" y="6553200"/>
            <a:ext cx="2743200" cy="228600"/>
          </a:xfrm>
        </p:spPr>
        <p:txBody>
          <a:bodyPr/>
          <a:lstStyle>
            <a:lvl1pPr>
              <a:defRPr sz="2000"/>
            </a:lvl1pPr>
          </a:lstStyle>
          <a:p>
            <a:fld id="{60B4645F-6C70-8B49-BA8F-A9EB328BB3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0542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524" y="139235"/>
            <a:ext cx="4898676" cy="107996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136524"/>
            <a:ext cx="6878288" cy="61086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0524" y="1371600"/>
            <a:ext cx="4898676" cy="487362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June 7, 2023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17 Notes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4645F-6C70-8B49-BA8F-A9EB328BB3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4790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June 7, 2023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17 Notes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4645F-6C70-8B49-BA8F-A9EB328BB3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4646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June 7, 2023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17 Notes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4645F-6C70-8B49-BA8F-A9EB328BB3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4004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16694" indent="-216694">
              <a:buSzPct val="105000"/>
              <a:buFont typeface="Arial" panose="020B0604020202020204" pitchFamily="34" charset="0"/>
              <a:buChar char="•"/>
              <a:tabLst/>
              <a:defRPr/>
            </a:lvl1pPr>
            <a:lvl2pPr marL="559594" indent="-216694">
              <a:buSzPct val="105000"/>
              <a:buFont typeface="Arial" panose="020B0604020202020204" pitchFamily="34" charset="0"/>
              <a:buChar char="•"/>
              <a:tabLst/>
              <a:defRPr/>
            </a:lvl2pPr>
            <a:lvl3pPr marL="901304" indent="-215504">
              <a:buSzPct val="105000"/>
              <a:buFont typeface="Arial" panose="020B0604020202020204" pitchFamily="34" charset="0"/>
              <a:buChar char="•"/>
              <a:tabLst/>
              <a:defRPr/>
            </a:lvl3pPr>
            <a:lvl4pPr marL="1244204" indent="-215504">
              <a:buSzPct val="105000"/>
              <a:buFont typeface="Arial" panose="020B0604020202020204" pitchFamily="34" charset="0"/>
              <a:buChar char="•"/>
              <a:tabLst/>
              <a:defRPr/>
            </a:lvl4pPr>
            <a:lvl5pPr marL="1587104" indent="-215504">
              <a:buSzPct val="102000"/>
              <a:buFont typeface="Arial" panose="020B0604020202020204" pitchFamily="34" charset="0"/>
              <a:buChar char="•"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0" y="6644114"/>
            <a:ext cx="2743200" cy="213886"/>
          </a:xfrm>
        </p:spPr>
        <p:txBody>
          <a:bodyPr/>
          <a:lstStyle/>
          <a:p>
            <a:r>
              <a:rPr lang="en-US"/>
              <a:t>June 7, 2023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629402"/>
            <a:ext cx="4114800" cy="228599"/>
          </a:xfrm>
        </p:spPr>
        <p:txBody>
          <a:bodyPr/>
          <a:lstStyle/>
          <a:p>
            <a:r>
              <a:rPr lang="en-US"/>
              <a:t>Class 17 Notes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448800" y="6629400"/>
            <a:ext cx="2743200" cy="228600"/>
          </a:xfrm>
        </p:spPr>
        <p:txBody>
          <a:bodyPr/>
          <a:lstStyle/>
          <a:p>
            <a:fld id="{60B4645F-6C70-8B49-BA8F-A9EB328BB3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10616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611FECBE-7F2E-A244-8F06-AF3BB9BB365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355108"/>
            <a:ext cx="9144000" cy="864092"/>
          </a:xfrm>
          <a:prstGeom prst="rect">
            <a:avLst/>
          </a:prstGeom>
        </p:spPr>
        <p:txBody>
          <a:bodyPr anchor="b"/>
          <a:lstStyle>
            <a:lvl1pPr algn="l">
              <a:defRPr sz="4800" b="1">
                <a:solidFill>
                  <a:srgbClr val="00274C"/>
                </a:solidFill>
              </a:defRPr>
            </a:lvl1pPr>
          </a:lstStyle>
          <a:p>
            <a:r>
              <a:rPr lang="en-US" dirty="0"/>
              <a:t>Headline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04E4369A-837A-B34E-AB83-109EFB99D88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1542009"/>
            <a:ext cx="9144000" cy="459603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Content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1C186C50-8FFD-7347-8887-535491AC5AD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693166" y="6474372"/>
            <a:ext cx="974834" cy="247103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June 7, 2023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FE9C16E7-4A5A-4B4E-BA20-0C4254836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24000" y="6474372"/>
            <a:ext cx="7819697" cy="247103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Class 17 Notes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4677279D-D2B1-9448-9829-8902CDD5D7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68000" y="6474372"/>
            <a:ext cx="1135117" cy="247103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60B4645F-6C70-8B49-BA8F-A9EB328BB3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27325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0" y="6644114"/>
            <a:ext cx="2743200" cy="213886"/>
          </a:xfrm>
        </p:spPr>
        <p:txBody>
          <a:bodyPr/>
          <a:lstStyle/>
          <a:p>
            <a:r>
              <a:rPr lang="en-US"/>
              <a:t>June 7, 2023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629400"/>
            <a:ext cx="4114800" cy="228599"/>
          </a:xfrm>
        </p:spPr>
        <p:txBody>
          <a:bodyPr/>
          <a:lstStyle/>
          <a:p>
            <a:r>
              <a:rPr lang="en-US"/>
              <a:t>Class 17 Notes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448800" y="6629400"/>
            <a:ext cx="2743200" cy="228600"/>
          </a:xfrm>
        </p:spPr>
        <p:txBody>
          <a:bodyPr/>
          <a:lstStyle/>
          <a:p>
            <a:fld id="{ED114826-1AC5-CA47-A0B0-418F5329A828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76F18001-00D6-3BE8-68F6-565FE1F256F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52400" y="1139952"/>
            <a:ext cx="9144000" cy="5413248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509624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0" y="6644114"/>
            <a:ext cx="2743200" cy="213886"/>
          </a:xfrm>
        </p:spPr>
        <p:txBody>
          <a:bodyPr/>
          <a:lstStyle/>
          <a:p>
            <a:r>
              <a:rPr lang="en-US"/>
              <a:t>June 7, 2023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629400"/>
            <a:ext cx="4114800" cy="228599"/>
          </a:xfrm>
        </p:spPr>
        <p:txBody>
          <a:bodyPr/>
          <a:lstStyle/>
          <a:p>
            <a:r>
              <a:rPr lang="en-US"/>
              <a:t>Class 17 Notes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448800" y="6629400"/>
            <a:ext cx="2743200" cy="228600"/>
          </a:xfrm>
        </p:spPr>
        <p:txBody>
          <a:bodyPr/>
          <a:lstStyle/>
          <a:p>
            <a:fld id="{ED114826-1AC5-CA47-A0B0-418F5329A828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76F18001-00D6-3BE8-68F6-565FE1F256F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52400" y="1139952"/>
            <a:ext cx="9144000" cy="5413248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673249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0" y="6644114"/>
            <a:ext cx="2743200" cy="213886"/>
          </a:xfrm>
        </p:spPr>
        <p:txBody>
          <a:bodyPr/>
          <a:lstStyle/>
          <a:p>
            <a:r>
              <a:rPr lang="en-US"/>
              <a:t>June 7, 2023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629400"/>
            <a:ext cx="4114800" cy="228599"/>
          </a:xfrm>
        </p:spPr>
        <p:txBody>
          <a:bodyPr/>
          <a:lstStyle/>
          <a:p>
            <a:r>
              <a:rPr lang="en-US"/>
              <a:t>Class 17 Notes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448800" y="6629400"/>
            <a:ext cx="2743200" cy="228600"/>
          </a:xfrm>
        </p:spPr>
        <p:txBody>
          <a:bodyPr/>
          <a:lstStyle/>
          <a:p>
            <a:fld id="{ED114826-1AC5-CA47-A0B0-418F5329A828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76F18001-00D6-3BE8-68F6-565FE1F256F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52400" y="1139952"/>
            <a:ext cx="9144000" cy="5413248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741823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0" y="6644114"/>
            <a:ext cx="2743200" cy="213886"/>
          </a:xfrm>
        </p:spPr>
        <p:txBody>
          <a:bodyPr/>
          <a:lstStyle/>
          <a:p>
            <a:r>
              <a:rPr lang="en-US"/>
              <a:t>June 7, 2023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629400"/>
            <a:ext cx="4114800" cy="228599"/>
          </a:xfrm>
        </p:spPr>
        <p:txBody>
          <a:bodyPr/>
          <a:lstStyle/>
          <a:p>
            <a:r>
              <a:rPr lang="en-US"/>
              <a:t>Class 17 Notes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448800" y="6629400"/>
            <a:ext cx="2743200" cy="228600"/>
          </a:xfrm>
        </p:spPr>
        <p:txBody>
          <a:bodyPr/>
          <a:lstStyle/>
          <a:p>
            <a:fld id="{ED114826-1AC5-CA47-A0B0-418F5329A828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76F18001-00D6-3BE8-68F6-565FE1F256F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52400" y="1139952"/>
            <a:ext cx="9144000" cy="5413248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846589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0" y="6644114"/>
            <a:ext cx="2743200" cy="213886"/>
          </a:xfrm>
        </p:spPr>
        <p:txBody>
          <a:bodyPr/>
          <a:lstStyle/>
          <a:p>
            <a:r>
              <a:rPr lang="en-US"/>
              <a:t>June 7, 2023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629400"/>
            <a:ext cx="4114800" cy="228599"/>
          </a:xfrm>
        </p:spPr>
        <p:txBody>
          <a:bodyPr/>
          <a:lstStyle/>
          <a:p>
            <a:r>
              <a:rPr lang="en-US"/>
              <a:t>Class 17 Notes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448800" y="6629400"/>
            <a:ext cx="2743200" cy="228600"/>
          </a:xfrm>
        </p:spPr>
        <p:txBody>
          <a:bodyPr/>
          <a:lstStyle/>
          <a:p>
            <a:fld id="{ED114826-1AC5-CA47-A0B0-418F5329A828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76F18001-00D6-3BE8-68F6-565FE1F256F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52400" y="1139952"/>
            <a:ext cx="9144000" cy="5413248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2653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0" y="6644114"/>
            <a:ext cx="2743200" cy="213886"/>
          </a:xfrm>
        </p:spPr>
        <p:txBody>
          <a:bodyPr/>
          <a:lstStyle/>
          <a:p>
            <a:r>
              <a:rPr lang="en-US"/>
              <a:t>June 7, 2023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629400"/>
            <a:ext cx="4114800" cy="228599"/>
          </a:xfrm>
        </p:spPr>
        <p:txBody>
          <a:bodyPr/>
          <a:lstStyle/>
          <a:p>
            <a:r>
              <a:rPr lang="en-US"/>
              <a:t>Class 17 Notes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448800" y="6629400"/>
            <a:ext cx="2743200" cy="228600"/>
          </a:xfrm>
        </p:spPr>
        <p:txBody>
          <a:bodyPr/>
          <a:lstStyle/>
          <a:p>
            <a:fld id="{60B4645F-6C70-8B49-BA8F-A9EB328BB364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76F18001-00D6-3BE8-68F6-565FE1F256F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52400" y="1139952"/>
            <a:ext cx="9144000" cy="5413248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856238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0" y="6644114"/>
            <a:ext cx="2743200" cy="213886"/>
          </a:xfrm>
        </p:spPr>
        <p:txBody>
          <a:bodyPr/>
          <a:lstStyle/>
          <a:p>
            <a:r>
              <a:rPr lang="en-US"/>
              <a:t>June 7, 2023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629400"/>
            <a:ext cx="4114800" cy="228599"/>
          </a:xfrm>
        </p:spPr>
        <p:txBody>
          <a:bodyPr/>
          <a:lstStyle/>
          <a:p>
            <a:r>
              <a:rPr lang="en-US"/>
              <a:t>Class 17 Notes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448800" y="6629400"/>
            <a:ext cx="2743200" cy="228600"/>
          </a:xfrm>
        </p:spPr>
        <p:txBody>
          <a:bodyPr/>
          <a:lstStyle/>
          <a:p>
            <a:fld id="{ED114826-1AC5-CA47-A0B0-418F5329A828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76F18001-00D6-3BE8-68F6-565FE1F256F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52400" y="1139952"/>
            <a:ext cx="9144000" cy="5413248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267150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0" y="6644114"/>
            <a:ext cx="2743200" cy="213886"/>
          </a:xfrm>
        </p:spPr>
        <p:txBody>
          <a:bodyPr/>
          <a:lstStyle/>
          <a:p>
            <a:r>
              <a:rPr lang="en-US"/>
              <a:t>June 7, 2023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629400"/>
            <a:ext cx="4114800" cy="228599"/>
          </a:xfrm>
        </p:spPr>
        <p:txBody>
          <a:bodyPr/>
          <a:lstStyle/>
          <a:p>
            <a:r>
              <a:rPr lang="en-US"/>
              <a:t>Class 17 Notes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448800" y="6629400"/>
            <a:ext cx="2743200" cy="228600"/>
          </a:xfrm>
        </p:spPr>
        <p:txBody>
          <a:bodyPr/>
          <a:lstStyle/>
          <a:p>
            <a:fld id="{ED114826-1AC5-CA47-A0B0-418F5329A828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76F18001-00D6-3BE8-68F6-565FE1F256F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52400" y="1139952"/>
            <a:ext cx="9144000" cy="5413248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691201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0" y="6644114"/>
            <a:ext cx="2743200" cy="213886"/>
          </a:xfrm>
        </p:spPr>
        <p:txBody>
          <a:bodyPr/>
          <a:lstStyle/>
          <a:p>
            <a:r>
              <a:rPr lang="en-US"/>
              <a:t>June 7, 2023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629400"/>
            <a:ext cx="4114800" cy="228599"/>
          </a:xfrm>
        </p:spPr>
        <p:txBody>
          <a:bodyPr/>
          <a:lstStyle/>
          <a:p>
            <a:r>
              <a:rPr lang="en-US"/>
              <a:t>Class 17 Notes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448800" y="6629400"/>
            <a:ext cx="2743200" cy="228600"/>
          </a:xfrm>
        </p:spPr>
        <p:txBody>
          <a:bodyPr/>
          <a:lstStyle/>
          <a:p>
            <a:fld id="{ED114826-1AC5-CA47-A0B0-418F5329A828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76F18001-00D6-3BE8-68F6-565FE1F256F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52400" y="1139952"/>
            <a:ext cx="9144000" cy="5413248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799597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0" y="6644114"/>
            <a:ext cx="2743200" cy="213886"/>
          </a:xfrm>
        </p:spPr>
        <p:txBody>
          <a:bodyPr/>
          <a:lstStyle/>
          <a:p>
            <a:r>
              <a:rPr lang="en-US"/>
              <a:t>June 7, 2023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629400"/>
            <a:ext cx="4114800" cy="228599"/>
          </a:xfrm>
        </p:spPr>
        <p:txBody>
          <a:bodyPr/>
          <a:lstStyle/>
          <a:p>
            <a:r>
              <a:rPr lang="en-US"/>
              <a:t>Class 17 Notes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448800" y="6629400"/>
            <a:ext cx="2743200" cy="228600"/>
          </a:xfrm>
        </p:spPr>
        <p:txBody>
          <a:bodyPr/>
          <a:lstStyle/>
          <a:p>
            <a:fld id="{ED114826-1AC5-CA47-A0B0-418F5329A828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76F18001-00D6-3BE8-68F6-565FE1F256F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52400" y="1139952"/>
            <a:ext cx="9144000" cy="5413248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171020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0" y="6644114"/>
            <a:ext cx="2743200" cy="213886"/>
          </a:xfrm>
        </p:spPr>
        <p:txBody>
          <a:bodyPr/>
          <a:lstStyle/>
          <a:p>
            <a:r>
              <a:rPr lang="en-US"/>
              <a:t>June 7, 2023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629400"/>
            <a:ext cx="4114800" cy="228599"/>
          </a:xfrm>
        </p:spPr>
        <p:txBody>
          <a:bodyPr/>
          <a:lstStyle/>
          <a:p>
            <a:r>
              <a:rPr lang="en-US"/>
              <a:t>Class 17 Notes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448800" y="6629400"/>
            <a:ext cx="2743200" cy="228600"/>
          </a:xfrm>
        </p:spPr>
        <p:txBody>
          <a:bodyPr/>
          <a:lstStyle/>
          <a:p>
            <a:fld id="{ED114826-1AC5-CA47-A0B0-418F5329A828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76F18001-00D6-3BE8-68F6-565FE1F256F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52400" y="1139952"/>
            <a:ext cx="9144000" cy="5413248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560904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0" y="6644114"/>
            <a:ext cx="2743200" cy="213886"/>
          </a:xfrm>
        </p:spPr>
        <p:txBody>
          <a:bodyPr/>
          <a:lstStyle/>
          <a:p>
            <a:r>
              <a:rPr lang="en-US"/>
              <a:t>June 7, 2023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629400"/>
            <a:ext cx="4114800" cy="228599"/>
          </a:xfrm>
        </p:spPr>
        <p:txBody>
          <a:bodyPr/>
          <a:lstStyle/>
          <a:p>
            <a:r>
              <a:rPr lang="en-US"/>
              <a:t>Class 17 Notes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448800" y="6629400"/>
            <a:ext cx="2743200" cy="228600"/>
          </a:xfrm>
        </p:spPr>
        <p:txBody>
          <a:bodyPr/>
          <a:lstStyle/>
          <a:p>
            <a:fld id="{ED114826-1AC5-CA47-A0B0-418F5329A828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76F18001-00D6-3BE8-68F6-565FE1F256F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52400" y="1139952"/>
            <a:ext cx="9144000" cy="5413248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034717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0" y="6644114"/>
            <a:ext cx="2743200" cy="213886"/>
          </a:xfrm>
        </p:spPr>
        <p:txBody>
          <a:bodyPr/>
          <a:lstStyle/>
          <a:p>
            <a:r>
              <a:rPr lang="en-US"/>
              <a:t>June 7, 2023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629400"/>
            <a:ext cx="4114800" cy="228599"/>
          </a:xfrm>
        </p:spPr>
        <p:txBody>
          <a:bodyPr/>
          <a:lstStyle/>
          <a:p>
            <a:r>
              <a:rPr lang="en-US"/>
              <a:t>Class 17 Notes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448800" y="6629400"/>
            <a:ext cx="2743200" cy="228600"/>
          </a:xfrm>
        </p:spPr>
        <p:txBody>
          <a:bodyPr/>
          <a:lstStyle/>
          <a:p>
            <a:fld id="{ED114826-1AC5-CA47-A0B0-418F5329A828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76F18001-00D6-3BE8-68F6-565FE1F256F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52400" y="1139952"/>
            <a:ext cx="9144000" cy="5413248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929456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0" y="6644114"/>
            <a:ext cx="2743200" cy="213886"/>
          </a:xfrm>
        </p:spPr>
        <p:txBody>
          <a:bodyPr/>
          <a:lstStyle/>
          <a:p>
            <a:r>
              <a:rPr lang="en-US"/>
              <a:t>June 7, 2023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629400"/>
            <a:ext cx="4114800" cy="228599"/>
          </a:xfrm>
        </p:spPr>
        <p:txBody>
          <a:bodyPr/>
          <a:lstStyle/>
          <a:p>
            <a:r>
              <a:rPr lang="en-US"/>
              <a:t>Class 17 Notes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448800" y="6629400"/>
            <a:ext cx="2743200" cy="228600"/>
          </a:xfrm>
        </p:spPr>
        <p:txBody>
          <a:bodyPr/>
          <a:lstStyle/>
          <a:p>
            <a:fld id="{ED114826-1AC5-CA47-A0B0-418F5329A828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76F18001-00D6-3BE8-68F6-565FE1F256F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52400" y="1139952"/>
            <a:ext cx="9144000" cy="5413248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914258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0" y="6644114"/>
            <a:ext cx="2743200" cy="213886"/>
          </a:xfrm>
        </p:spPr>
        <p:txBody>
          <a:bodyPr/>
          <a:lstStyle/>
          <a:p>
            <a:r>
              <a:rPr lang="en-US"/>
              <a:t>June 7, 2023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629400"/>
            <a:ext cx="4114800" cy="228599"/>
          </a:xfrm>
        </p:spPr>
        <p:txBody>
          <a:bodyPr/>
          <a:lstStyle/>
          <a:p>
            <a:r>
              <a:rPr lang="en-US"/>
              <a:t>Class 17 Notes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448800" y="6629400"/>
            <a:ext cx="2743200" cy="228600"/>
          </a:xfrm>
        </p:spPr>
        <p:txBody>
          <a:bodyPr/>
          <a:lstStyle/>
          <a:p>
            <a:fld id="{ED114826-1AC5-CA47-A0B0-418F5329A828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76F18001-00D6-3BE8-68F6-565FE1F256F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52400" y="1139952"/>
            <a:ext cx="9144000" cy="5413248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71326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28F0EB-5238-5235-DDAE-AB1A3FFBA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2FD258-D02C-F64E-8DF7-AB0A342C78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June 7, 2023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F45FAF-1189-C3B7-A3C8-860B4AC76F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17 Notes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91A5DB-5AFD-F8DB-41E7-19DAE9959E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14826-1AC5-CA47-A0B0-418F5329A82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7D44376-48AD-2396-851A-6B23130E0E1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52400" y="1143001"/>
            <a:ext cx="11887200" cy="54864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88027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June 7, 2023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17 Notes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4645F-6C70-8B49-BA8F-A9EB328BB3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8021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" y="1169988"/>
            <a:ext cx="5867400" cy="50069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169988"/>
            <a:ext cx="5867400" cy="50069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June 7, 2023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17 Notes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4645F-6C70-8B49-BA8F-A9EB328BB3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4853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June 7, 2023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17 Notes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4645F-6C70-8B49-BA8F-A9EB328BB3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2368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June 7, 2023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17 Notes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4645F-6C70-8B49-BA8F-A9EB328BB3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2743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June 7, 2023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17 Notes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4645F-6C70-8B49-BA8F-A9EB328BB3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3966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June 7, 2023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17 Notes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4645F-6C70-8B49-BA8F-A9EB328BB3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2859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400" y="147321"/>
            <a:ext cx="11887200" cy="8432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" y="1143000"/>
            <a:ext cx="9144000" cy="5410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646416"/>
            <a:ext cx="2743200" cy="21388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June 7, 2023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630002"/>
            <a:ext cx="4114800" cy="2285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Class 17 Notes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48800" y="6629400"/>
            <a:ext cx="2743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B4645F-6C70-8B49-BA8F-A9EB328BB3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6038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  <p:sldLayoutId id="2147483696" r:id="rId18"/>
    <p:sldLayoutId id="2147483697" r:id="rId19"/>
    <p:sldLayoutId id="2147483699" r:id="rId20"/>
    <p:sldLayoutId id="2147483700" r:id="rId21"/>
    <p:sldLayoutId id="2147483701" r:id="rId22"/>
    <p:sldLayoutId id="2147483702" r:id="rId23"/>
    <p:sldLayoutId id="2147483704" r:id="rId24"/>
    <p:sldLayoutId id="2147483705" r:id="rId25"/>
    <p:sldLayoutId id="2147483706" r:id="rId26"/>
    <p:sldLayoutId id="2147483707" r:id="rId27"/>
    <p:sldLayoutId id="2147483708" r:id="rId28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kern="1200">
          <a:solidFill>
            <a:schemeClr val="accent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4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dataquest.io/blog/tutorial-poisson-regression-in-r/" TargetMode="Externa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dataquest.io/blog/tutorial-poisson-regression-in-r/" TargetMode="External"/><Relationship Id="rId1" Type="http://schemas.openxmlformats.org/officeDocument/2006/relationships/slideLayout" Target="../slideLayouts/slideLayout2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2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2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2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84EFAB-11A5-78CA-BC54-A92FDC44493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Last Class!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F0397A-5C37-B16F-34F8-D2FECD0713F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Revisit interactions + Intro to Poisson Regression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558E98-B688-60BE-6657-3A4F8E92A1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June 7, 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2875BE-B59A-014B-8690-F46044DD33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17 Notes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25764B-2443-8FE4-6581-8BFA813FB7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4645F-6C70-8B49-BA8F-A9EB328BB36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84410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8628E9-2BB2-B721-F3EF-486BBEEF6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GLOW – Step 3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1251481-536A-0396-8802-6CDEF07D65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June 7, 2023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98C5C0-B1DA-FDE8-006B-011ECFE048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17 Notes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1CA754-8E83-EE83-73F7-BF6CA83D3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F66BD-ED5B-FC49-B89E-F09DF1E9DCD8}" type="slidenum">
              <a:rPr lang="en-US" smtClean="0"/>
              <a:t>10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DC9882E1-F4BC-F445-6B37-303F11273DAD}"/>
                  </a:ext>
                </a:extLst>
              </p:cNvPr>
              <p:cNvSpPr>
                <a:spLocks noGrp="1"/>
              </p:cNvSpPr>
              <p:nvPr>
                <p:ph sz="quarter" idx="14"/>
              </p:nvPr>
            </p:nvSpPr>
            <p:spPr>
              <a:xfrm>
                <a:off x="152399" y="1139952"/>
                <a:ext cx="11746375" cy="541324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b="1" dirty="0">
                    <a:effectLst/>
                  </a:rPr>
                  <a:t>Step 3: 	</a:t>
                </a:r>
                <a:r>
                  <a:rPr lang="en-US" dirty="0">
                    <a:effectLst/>
                  </a:rPr>
                  <a:t>Taking the difference in the two functions</a:t>
                </a: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logit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PF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=1,</m:t>
                                  </m:r>
                                  <m: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Age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logit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PF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=0,</m:t>
                                  </m:r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Age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aln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DC9882E1-F4BC-F445-6B37-303F11273DA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xfrm>
                <a:off x="152399" y="1139952"/>
                <a:ext cx="11746375" cy="5413248"/>
              </a:xfrm>
              <a:blipFill>
                <a:blip r:embed="rId3"/>
                <a:stretch>
                  <a:fillRect l="-1189" t="-18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1234E58E-93B2-AE62-7462-72B0D8E1A5B1}"/>
              </a:ext>
            </a:extLst>
          </p:cNvPr>
          <p:cNvSpPr/>
          <p:nvPr/>
        </p:nvSpPr>
        <p:spPr>
          <a:xfrm>
            <a:off x="1011837" y="6491048"/>
            <a:ext cx="2570812" cy="306132"/>
          </a:xfrm>
          <a:prstGeom prst="rect">
            <a:avLst/>
          </a:prstGeom>
          <a:solidFill>
            <a:srgbClr val="F7CB25">
              <a:alpha val="63922"/>
            </a:srgbClr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Originally from Class 9 Notes</a:t>
            </a:r>
          </a:p>
        </p:txBody>
      </p:sp>
    </p:spTree>
    <p:extLst>
      <p:ext uri="{BB962C8B-B14F-4D97-AF65-F5344CB8AC3E}">
        <p14:creationId xmlns:p14="http://schemas.microsoft.com/office/powerpoint/2010/main" val="14953841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8628E9-2BB2-B721-F3EF-486BBEEF6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GLOW – Step 4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1251481-536A-0396-8802-6CDEF07D65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June 7, 2023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98C5C0-B1DA-FDE8-006B-011ECFE048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17 Notes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1CA754-8E83-EE83-73F7-BF6CA83D3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F66BD-ED5B-FC49-B89E-F09DF1E9DCD8}" type="slidenum">
              <a:rPr lang="en-US" smtClean="0"/>
              <a:t>11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DC9882E1-F4BC-F445-6B37-303F11273DAD}"/>
                  </a:ext>
                </a:extLst>
              </p:cNvPr>
              <p:cNvSpPr>
                <a:spLocks noGrp="1"/>
              </p:cNvSpPr>
              <p:nvPr>
                <p:ph sz="quarter" idx="14"/>
              </p:nvPr>
            </p:nvSpPr>
            <p:spPr>
              <a:xfrm>
                <a:off x="152399" y="1139952"/>
                <a:ext cx="11746375" cy="541324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>
                    <a:effectLst/>
                  </a:rPr>
                  <a:t>Step 4: </a:t>
                </a:r>
                <a:r>
                  <a:rPr lang="en-US" dirty="0">
                    <a:effectLst/>
                  </a:rPr>
                  <a:t>	Exponentiating the </a:t>
                </a:r>
              </a:p>
              <a:p>
                <a:pPr marL="0" indent="0">
                  <a:buNone/>
                </a:pPr>
                <a:r>
                  <a:rPr lang="en-US" dirty="0"/>
                  <a:t>		</a:t>
                </a:r>
                <a:r>
                  <a:rPr lang="en-US" dirty="0">
                    <a:effectLst/>
                  </a:rPr>
                  <a:t>result</a:t>
                </a:r>
              </a:p>
              <a:p>
                <a:pPr marL="0" indent="0">
                  <a:buNone/>
                </a:pPr>
                <a:br>
                  <a:rPr lang="en-US" b="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dirty="0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dirty="0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𝑂𝑅</m:t>
                          </m:r>
                        </m:e>
                      </m:acc>
                      <m:d>
                        <m:dPr>
                          <m:begChr m:val="["/>
                          <m:endChr m:val="]"/>
                          <m:ctrlPr>
                            <a:rPr lang="en-US" b="0" i="1" dirty="0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b="0" i="1" dirty="0" smtClean="0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PF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=1,</m:t>
                              </m:r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Age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PF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Age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</m:d>
                      <m:r>
                        <a:rPr lang="en-US" b="0" i="1" dirty="0" smtClean="0"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exp</m:t>
                      </m:r>
                      <m: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⁡(4.961−0.057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i="1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If we let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i="1" dirty="0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= 60</m:t>
                    </m:r>
                  </m:oMath>
                </a14:m>
                <a:r>
                  <a:rPr lang="en-US" dirty="0"/>
                  <a:t>, i.e., compute OR for age = 60, then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 dirty="0" smtClean="0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effectLst/>
                                <a:latin typeface="Cambria Math" panose="02040503050406030204" pitchFamily="18" charset="0"/>
                              </a:rPr>
                              <m:t>𝑂𝑅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effectLst/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dirty="0" smtClean="0">
                            <a:effectLst/>
                            <a:latin typeface="Cambria Math" panose="02040503050406030204" pitchFamily="18" charset="0"/>
                          </a:rPr>
                          <m:t>=60</m:t>
                        </m:r>
                      </m:sub>
                    </m:sSub>
                    <m:r>
                      <a:rPr lang="en-US" b="0" i="1" dirty="0" smtClean="0">
                        <a:effectLst/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i="1" dirty="0">
                        <a:latin typeface="Cambria Math" panose="02040503050406030204" pitchFamily="18" charset="0"/>
                      </a:rPr>
                      <m:t>exp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⁡(4.961−0.057∗60) =4.669</m:t>
                    </m:r>
                  </m:oMath>
                </a14:m>
                <a:endParaRPr lang="en-US" i="1" dirty="0"/>
              </a:p>
              <a:p>
                <a:endParaRPr lang="en-US" sz="1800" i="1" dirty="0"/>
              </a:p>
              <a:p>
                <a:pPr marL="0" indent="0">
                  <a:buNone/>
                </a:pPr>
                <a:r>
                  <a:rPr lang="en-US" dirty="0"/>
                  <a:t>If we let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i="1" dirty="0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=70</m:t>
                    </m:r>
                  </m:oMath>
                </a14:m>
                <a:r>
                  <a:rPr lang="en-US" dirty="0"/>
                  <a:t>, i.e., compute OR for age = 70, then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 dirty="0" smtClean="0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effectLst/>
                                <a:latin typeface="Cambria Math" panose="02040503050406030204" pitchFamily="18" charset="0"/>
                              </a:rPr>
                              <m:t>𝑂𝑅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effectLst/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dirty="0" smtClean="0">
                            <a:effectLst/>
                            <a:latin typeface="Cambria Math" panose="02040503050406030204" pitchFamily="18" charset="0"/>
                          </a:rPr>
                          <m:t>=70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= </m:t>
                    </m:r>
                    <m:r>
                      <m:rPr>
                        <m:sty m:val="p"/>
                      </m:rPr>
                      <a:rPr lang="en-US" i="1" dirty="0" smtClean="0">
                        <a:latin typeface="Cambria Math" panose="02040503050406030204" pitchFamily="18" charset="0"/>
                      </a:rPr>
                      <m:t>exp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⁡(4.961−0.057∗70) =2.64</m:t>
                    </m:r>
                  </m:oMath>
                </a14:m>
                <a:endParaRPr lang="en-US" i="1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DC9882E1-F4BC-F445-6B37-303F11273DA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xfrm>
                <a:off x="152399" y="1139952"/>
                <a:ext cx="11746375" cy="5413248"/>
              </a:xfrm>
              <a:blipFill>
                <a:blip r:embed="rId3"/>
                <a:stretch>
                  <a:fillRect l="-1189" t="-18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8" name="Group 27">
            <a:extLst>
              <a:ext uri="{FF2B5EF4-FFF2-40B4-BE49-F238E27FC236}">
                <a16:creationId xmlns:a16="http://schemas.microsoft.com/office/drawing/2014/main" id="{4EAE21BF-647F-D5F0-F110-26D1E75D6198}"/>
              </a:ext>
            </a:extLst>
          </p:cNvPr>
          <p:cNvGrpSpPr/>
          <p:nvPr/>
        </p:nvGrpSpPr>
        <p:grpSpPr>
          <a:xfrm>
            <a:off x="5508704" y="990601"/>
            <a:ext cx="6683296" cy="1440180"/>
            <a:chOff x="4137104" y="4602578"/>
            <a:chExt cx="6683296" cy="1440180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78FFA1CD-4425-4FE0-D612-4922CD5D9B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9908" b="68597"/>
            <a:stretch/>
          </p:blipFill>
          <p:spPr>
            <a:xfrm>
              <a:off x="4137104" y="4602578"/>
              <a:ext cx="6628410" cy="397985"/>
            </a:xfrm>
            <a:prstGeom prst="rect">
              <a:avLst/>
            </a:prstGeom>
          </p:spPr>
        </p:pic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C893BD31-2724-293D-3EB4-B5CFF9616E4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191990" y="4948374"/>
              <a:ext cx="6628410" cy="1094384"/>
              <a:chOff x="152400" y="4155902"/>
              <a:chExt cx="11234057" cy="1854800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01D14A47-926C-0377-2C8D-B9D235D49BC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68389"/>
              <a:stretch/>
            </p:blipFill>
            <p:spPr>
              <a:xfrm>
                <a:off x="152400" y="4155902"/>
                <a:ext cx="11234057" cy="1854800"/>
              </a:xfrm>
              <a:prstGeom prst="rect">
                <a:avLst/>
              </a:prstGeom>
            </p:spPr>
          </p:pic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20D13C9-DD72-D618-D6C2-BAFECEA2908E}"/>
                  </a:ext>
                </a:extLst>
              </p:cNvPr>
              <p:cNvSpPr/>
              <p:nvPr/>
            </p:nvSpPr>
            <p:spPr>
              <a:xfrm>
                <a:off x="152400" y="4254334"/>
                <a:ext cx="11141034" cy="1600201"/>
              </a:xfrm>
              <a:prstGeom prst="rect">
                <a:avLst/>
              </a:prstGeom>
              <a:noFill/>
              <a:ln w="5715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0F50F2A8-1D0A-3AAC-8A84-65321158A2D3}"/>
                      </a:ext>
                    </a:extLst>
                  </p:cNvPr>
                  <p:cNvSpPr txBox="1"/>
                  <p:nvPr/>
                </p:nvSpPr>
                <p:spPr>
                  <a:xfrm>
                    <a:off x="719264" y="5371909"/>
                    <a:ext cx="742781" cy="59629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1600" b="0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600" b="0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oMath>
                      </m:oMathPara>
                    </a14:m>
                    <a:endParaRPr lang="en-US" sz="1600" dirty="0">
                      <a:solidFill>
                        <a:schemeClr val="accent6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0F50F2A8-1D0A-3AAC-8A84-65321158A2D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19264" y="5371909"/>
                    <a:ext cx="742781" cy="596290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b="-689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E349E55B-A422-69B9-CB11-F4E9F41FE031}"/>
                      </a:ext>
                    </a:extLst>
                  </p:cNvPr>
                  <p:cNvSpPr txBox="1"/>
                  <p:nvPr/>
                </p:nvSpPr>
                <p:spPr>
                  <a:xfrm>
                    <a:off x="726101" y="4564434"/>
                    <a:ext cx="742781" cy="59629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1600" b="0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600" b="0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1600" dirty="0">
                      <a:solidFill>
                        <a:schemeClr val="accent6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E349E55B-A422-69B9-CB11-F4E9F41FE03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26101" y="4564434"/>
                    <a:ext cx="742781" cy="596290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t="-3571" b="-1071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1A77B8C5-7706-0312-A716-3D54601F86B9}"/>
                      </a:ext>
                    </a:extLst>
                  </p:cNvPr>
                  <p:cNvSpPr txBox="1"/>
                  <p:nvPr/>
                </p:nvSpPr>
                <p:spPr>
                  <a:xfrm>
                    <a:off x="727249" y="4155902"/>
                    <a:ext cx="734740" cy="59629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1600" b="0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600" b="0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1600" dirty="0">
                      <a:solidFill>
                        <a:schemeClr val="accent6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1A77B8C5-7706-0312-A716-3D54601F86B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27249" y="4155902"/>
                    <a:ext cx="734740" cy="596290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b="-714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86616594-8B16-2AF6-A529-AF86319D41EC}"/>
                      </a:ext>
                    </a:extLst>
                  </p:cNvPr>
                  <p:cNvSpPr txBox="1"/>
                  <p:nvPr/>
                </p:nvSpPr>
                <p:spPr>
                  <a:xfrm>
                    <a:off x="726101" y="4962233"/>
                    <a:ext cx="742781" cy="59629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1600" b="0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600" b="0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sz="1600" dirty="0">
                      <a:solidFill>
                        <a:schemeClr val="accent6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86616594-8B16-2AF6-A529-AF86319D41E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26101" y="4962233"/>
                    <a:ext cx="742781" cy="596290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b="-689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E52B4411-226E-C076-7511-3EF4DB93DDD3}"/>
              </a:ext>
            </a:extLst>
          </p:cNvPr>
          <p:cNvSpPr/>
          <p:nvPr/>
        </p:nvSpPr>
        <p:spPr>
          <a:xfrm>
            <a:off x="1011837" y="6491048"/>
            <a:ext cx="2570812" cy="306132"/>
          </a:xfrm>
          <a:prstGeom prst="rect">
            <a:avLst/>
          </a:prstGeom>
          <a:solidFill>
            <a:srgbClr val="F7CB25">
              <a:alpha val="63922"/>
            </a:srgbClr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Originally from Class 9 Notes</a:t>
            </a:r>
          </a:p>
        </p:txBody>
      </p:sp>
    </p:spTree>
    <p:extLst>
      <p:ext uri="{BB962C8B-B14F-4D97-AF65-F5344CB8AC3E}">
        <p14:creationId xmlns:p14="http://schemas.microsoft.com/office/powerpoint/2010/main" val="38219673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31CBCB1-DCB5-4BF6-BDE8-19323E0AA8DD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Sometimes a Table listing the estimated odds ratio and 95% CI at different value of X will also be helpful and informative</a:t>
            </a: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Example: GLOW – Table of 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B592-0C9B-4068-952A-D5800732EACA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44CFFD0-5CE2-E263-58A1-6B20694E91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June 7, 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4AFDD1-B9AF-D64F-8218-A0003ED8F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17 Notes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77E226B-099F-8798-630A-234B006F41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232219"/>
            <a:ext cx="7772400" cy="418570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4491229-08EB-8789-D010-5D333AF7EE54}"/>
              </a:ext>
            </a:extLst>
          </p:cNvPr>
          <p:cNvSpPr txBox="1"/>
          <p:nvPr/>
        </p:nvSpPr>
        <p:spPr>
          <a:xfrm>
            <a:off x="7747322" y="6517885"/>
            <a:ext cx="61461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Table from Hosmer &amp; </a:t>
            </a:r>
            <a:r>
              <a:rPr lang="en-US" dirty="0" err="1"/>
              <a:t>Lemeshow</a:t>
            </a:r>
            <a:r>
              <a:rPr lang="en-US" dirty="0"/>
              <a:t>, page 77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36F08AD-1F00-E537-717C-A19B1A5F31D6}"/>
              </a:ext>
            </a:extLst>
          </p:cNvPr>
          <p:cNvSpPr/>
          <p:nvPr/>
        </p:nvSpPr>
        <p:spPr>
          <a:xfrm>
            <a:off x="1011837" y="6491048"/>
            <a:ext cx="2570812" cy="306132"/>
          </a:xfrm>
          <a:prstGeom prst="rect">
            <a:avLst/>
          </a:prstGeom>
          <a:solidFill>
            <a:srgbClr val="F7CB25">
              <a:alpha val="63922"/>
            </a:srgbClr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Originally from Class 9 Notes</a:t>
            </a:r>
          </a:p>
        </p:txBody>
      </p:sp>
    </p:spTree>
    <p:extLst>
      <p:ext uri="{BB962C8B-B14F-4D97-AF65-F5344CB8AC3E}">
        <p14:creationId xmlns:p14="http://schemas.microsoft.com/office/powerpoint/2010/main" val="30114520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Plot of Odds Ratio Involving Interaction Term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EF8F45-FA9D-AC39-3555-F5E57188DE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June 7, 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DA9DE6-9657-3181-B30D-80EFAA6A4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17 Notes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B592-0C9B-4068-952A-D5800732EACA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3BDADBA-D129-68E3-1E89-8FF5823CE294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52400" y="1139952"/>
            <a:ext cx="4236012" cy="5413248"/>
          </a:xfrm>
        </p:spPr>
        <p:txBody>
          <a:bodyPr/>
          <a:lstStyle/>
          <a:p>
            <a:r>
              <a:rPr lang="en-US" dirty="0"/>
              <a:t>Odds ratio comparing prior fracture to no prior fracture</a:t>
            </a:r>
          </a:p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9D72222-920E-277A-6E38-8D40CC0FD0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8412" y="1189144"/>
            <a:ext cx="7651188" cy="508123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ABD7B80-52D3-75D3-CC17-ADCC281302C7}"/>
              </a:ext>
            </a:extLst>
          </p:cNvPr>
          <p:cNvSpPr/>
          <p:nvPr/>
        </p:nvSpPr>
        <p:spPr>
          <a:xfrm>
            <a:off x="1011837" y="6491048"/>
            <a:ext cx="2570812" cy="306132"/>
          </a:xfrm>
          <a:prstGeom prst="rect">
            <a:avLst/>
          </a:prstGeom>
          <a:solidFill>
            <a:srgbClr val="F7CB25">
              <a:alpha val="63922"/>
            </a:srgbClr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Originally from Class 9 Notes</a:t>
            </a:r>
          </a:p>
        </p:txBody>
      </p:sp>
    </p:spTree>
    <p:extLst>
      <p:ext uri="{BB962C8B-B14F-4D97-AF65-F5344CB8AC3E}">
        <p14:creationId xmlns:p14="http://schemas.microsoft.com/office/powerpoint/2010/main" val="7355874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Graphically Showing Interaction </a:t>
            </a:r>
            <a:r>
              <a:rPr lang="en-US" b="1" dirty="0"/>
              <a:t>Revisited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B592-0C9B-4068-952A-D5800732EACA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>
          <a:xfrm>
            <a:off x="152400" y="1139952"/>
            <a:ext cx="11630628" cy="5413248"/>
          </a:xfrm>
        </p:spPr>
        <p:txBody>
          <a:bodyPr>
            <a:normAutofit/>
          </a:bodyPr>
          <a:lstStyle/>
          <a:p>
            <a:r>
              <a:rPr lang="en-US" dirty="0"/>
              <a:t>One easy way to see the nature of the interaction between F and X is to plot the two logit functions </a:t>
            </a:r>
          </a:p>
          <a:p>
            <a:r>
              <a:rPr lang="en-US" dirty="0"/>
              <a:t>Using the GLOW										 fracture example:</a:t>
            </a:r>
          </a:p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871FBD-A4C9-5127-910A-6BAB68532A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June 7, 2023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3C9B75-4CED-2EED-88C1-E8E1CB9FA8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17 Notes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C1D5CF6-7604-9846-19D3-5BB64497DF10}"/>
              </a:ext>
            </a:extLst>
          </p:cNvPr>
          <p:cNvGrpSpPr/>
          <p:nvPr/>
        </p:nvGrpSpPr>
        <p:grpSpPr>
          <a:xfrm>
            <a:off x="141400" y="1750671"/>
            <a:ext cx="11745803" cy="4878729"/>
            <a:chOff x="141400" y="1750671"/>
            <a:chExt cx="11745803" cy="4878729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AF390B4-7565-1F3B-346D-68B88E6B085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76747" y="1750671"/>
              <a:ext cx="8010456" cy="4878729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400EF5C1-1C95-888B-FCB8-38764F57055D}"/>
                    </a:ext>
                  </a:extLst>
                </p:cNvPr>
                <p:cNvSpPr txBox="1"/>
                <p:nvPr/>
              </p:nvSpPr>
              <p:spPr>
                <a:xfrm>
                  <a:off x="141400" y="3136934"/>
                  <a:ext cx="3671878" cy="1317477"/>
                </a:xfrm>
                <a:prstGeom prst="rect">
                  <a:avLst/>
                </a:prstGeom>
                <a:noFill/>
                <a:ln w="57150">
                  <a:solidFill>
                    <a:srgbClr val="02BFC4"/>
                  </a:solidFill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logit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  <m:d>
                              <m:d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latin typeface="Cambria Math" panose="02040503050406030204" pitchFamily="18" charset="0"/>
                                  </a:rPr>
                                  <m:t>PF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=1,</m:t>
                                </m:r>
                                <m:r>
                                  <a:rPr lang="en-US" sz="2400" b="0" i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latin typeface="Cambria Math" panose="02040503050406030204" pitchFamily="18" charset="0"/>
                                  </a:rPr>
                                  <m:t>Age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d>
                          </m:e>
                        </m:d>
                        <m:r>
                          <m:rPr>
                            <m:aln/>
                          </m:r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240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sz="2400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d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oMath>
                    </m:oMathPara>
                  </a14:m>
                  <a:endParaRPr lang="en-US" sz="2400" i="1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400EF5C1-1C95-888B-FCB8-38764F57055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1400" y="3136934"/>
                  <a:ext cx="3671878" cy="1317477"/>
                </a:xfrm>
                <a:prstGeom prst="rect">
                  <a:avLst/>
                </a:prstGeom>
                <a:blipFill>
                  <a:blip r:embed="rId3"/>
                  <a:stretch>
                    <a:fillRect l="-680" b="-917"/>
                  </a:stretch>
                </a:blipFill>
                <a:ln w="57150">
                  <a:solidFill>
                    <a:srgbClr val="02BFC4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F2E00840-C98E-CF73-42FC-3C9494644543}"/>
                    </a:ext>
                  </a:extLst>
                </p:cNvPr>
                <p:cNvSpPr txBox="1"/>
                <p:nvPr/>
              </p:nvSpPr>
              <p:spPr>
                <a:xfrm>
                  <a:off x="152400" y="4942158"/>
                  <a:ext cx="3671878" cy="898516"/>
                </a:xfrm>
                <a:prstGeom prst="rect">
                  <a:avLst/>
                </a:prstGeom>
                <a:noFill/>
                <a:ln w="57150">
                  <a:solidFill>
                    <a:srgbClr val="F8766D"/>
                  </a:solidFill>
                </a:ln>
              </p:spPr>
              <p:txBody>
                <a:bodyPr wrap="square">
                  <a:spAutoFit/>
                </a:bodyPr>
                <a:lstStyle/>
                <a:p>
                  <a:pPr marL="0" indent="0" algn="ctr"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logit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  <m:d>
                              <m:d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latin typeface="Cambria Math" panose="02040503050406030204" pitchFamily="18" charset="0"/>
                                  </a:rPr>
                                  <m:t>PF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=0,</m:t>
                                </m:r>
                                <m:r>
                                  <a:rPr lang="en-US" sz="2400" b="0" i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latin typeface="Cambria Math" panose="02040503050406030204" pitchFamily="18" charset="0"/>
                                  </a:rPr>
                                  <m:t>Age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d>
                          </m:e>
                        </m:d>
                      </m:oMath>
                      <m:oMath xmlns:m="http://schemas.openxmlformats.org/officeDocument/2006/math">
                        <m:r>
                          <m:rPr>
                            <m:aln/>
                          </m:r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40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𝑎</m:t>
                        </m:r>
                      </m:oMath>
                    </m:oMathPara>
                  </a14:m>
                  <a:endParaRPr lang="en-US" sz="2400" i="1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F2E00840-C98E-CF73-42FC-3C949464454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400" y="4942158"/>
                  <a:ext cx="3671878" cy="898516"/>
                </a:xfrm>
                <a:prstGeom prst="rect">
                  <a:avLst/>
                </a:prstGeom>
                <a:blipFill>
                  <a:blip r:embed="rId4"/>
                  <a:stretch>
                    <a:fillRect l="-340" b="-5263"/>
                  </a:stretch>
                </a:blipFill>
                <a:ln w="57150">
                  <a:solidFill>
                    <a:srgbClr val="F8766D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E307F2B3-6BD4-6A15-7598-996F97D1F69E}"/>
              </a:ext>
            </a:extLst>
          </p:cNvPr>
          <p:cNvSpPr/>
          <p:nvPr/>
        </p:nvSpPr>
        <p:spPr>
          <a:xfrm>
            <a:off x="1011837" y="6491048"/>
            <a:ext cx="2570812" cy="306132"/>
          </a:xfrm>
          <a:prstGeom prst="rect">
            <a:avLst/>
          </a:prstGeom>
          <a:solidFill>
            <a:srgbClr val="F7CB25">
              <a:alpha val="63922"/>
            </a:srgbClr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Originally from Class 9 Notes</a:t>
            </a:r>
          </a:p>
        </p:txBody>
      </p:sp>
    </p:spTree>
    <p:extLst>
      <p:ext uri="{BB962C8B-B14F-4D97-AF65-F5344CB8AC3E}">
        <p14:creationId xmlns:p14="http://schemas.microsoft.com/office/powerpoint/2010/main" val="643253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E75B45-C234-8C5E-ECD8-7E5363BCC49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Simple Poisson Regression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2FE11B-258B-4835-D15D-FC7626BF665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473716-9613-3EC7-6580-2FDF15B5EA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June 7, 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498F3F-9963-BEF4-4AF1-88D40DE1CD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17 Notes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53964C-F25D-5118-07F4-35EB720FF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14826-1AC5-CA47-A0B0-418F5329A82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125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Poisson Distribution (I)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A0135D-E672-2CE9-C20E-69143583BC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June 7, 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5AE555-0067-75FD-A9A1-7E381D4B51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17 Notes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E1AB74-1AAB-B8D6-083F-B21C6D99A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14826-1AC5-CA47-A0B0-418F5329A828}" type="slidenum">
              <a:rPr lang="en-US" smtClean="0"/>
              <a:t>16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pPr marL="269320" indent="-176213">
              <a:spcBef>
                <a:spcPts val="0"/>
              </a:spcBef>
              <a:spcAft>
                <a:spcPts val="1800"/>
              </a:spcAft>
              <a:tabLst>
                <a:tab pos="254794" algn="l"/>
                <a:tab pos="4291013" algn="l"/>
              </a:tabLst>
            </a:pPr>
            <a:r>
              <a:rPr lang="en-US" altLang="en-US" sz="3000" dirty="0"/>
              <a:t>This distribution is often used to model count data </a:t>
            </a:r>
          </a:p>
          <a:p>
            <a:pPr marL="269320" indent="-176213">
              <a:spcBef>
                <a:spcPts val="900"/>
              </a:spcBef>
              <a:tabLst>
                <a:tab pos="254794" algn="l"/>
                <a:tab pos="4291013" algn="l"/>
              </a:tabLst>
            </a:pPr>
            <a:r>
              <a:rPr lang="en-US" altLang="en-US" sz="3000" dirty="0"/>
              <a:t>Examples: </a:t>
            </a:r>
          </a:p>
          <a:p>
            <a:pPr marL="637794" indent="-257175">
              <a:buFont typeface="Wingdings" panose="05000000000000000000" pitchFamily="2" charset="2"/>
              <a:buChar char="§"/>
              <a:tabLst>
                <a:tab pos="254794" algn="l"/>
                <a:tab pos="4291013" algn="l"/>
              </a:tabLst>
            </a:pPr>
            <a:r>
              <a:rPr lang="en-US" altLang="en-US" dirty="0"/>
              <a:t>Distribution of number of deaths due to lung cancer</a:t>
            </a:r>
          </a:p>
          <a:p>
            <a:pPr marL="637794" indent="-257175">
              <a:buFont typeface="Wingdings" panose="05000000000000000000" pitchFamily="2" charset="2"/>
              <a:buChar char="§"/>
              <a:tabLst>
                <a:tab pos="254794" algn="l"/>
                <a:tab pos="4291013" algn="l"/>
              </a:tabLst>
            </a:pPr>
            <a:r>
              <a:rPr lang="en-US" altLang="en-US" dirty="0"/>
              <a:t>Distribution of number of individuals diagnosed with leukemia</a:t>
            </a:r>
          </a:p>
          <a:p>
            <a:pPr marL="637794" indent="-257175">
              <a:buFont typeface="Wingdings" panose="05000000000000000000" pitchFamily="2" charset="2"/>
              <a:buChar char="§"/>
              <a:tabLst>
                <a:tab pos="254794" algn="l"/>
                <a:tab pos="4291013" algn="l"/>
              </a:tabLst>
            </a:pPr>
            <a:r>
              <a:rPr lang="en-US" altLang="en-US" dirty="0"/>
              <a:t>Distribution of number of hospitalizations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07523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Poisson Distribution (II) 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E8F5B2-BFF4-46AC-3A1A-43C5A08FA1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June 7, 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8C8EB0-63BF-051C-FD1C-DB4EFC756D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17 Notes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DC0417-4A82-245D-DB9F-4EA64703BC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14826-1AC5-CA47-A0B0-418F5329A828}" type="slidenum">
              <a:rPr lang="en-US" smtClean="0"/>
              <a:t>17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sz="quarter" idx="14"/>
              </p:nvPr>
            </p:nvSpPr>
            <p:spPr/>
            <p:txBody>
              <a:bodyPr>
                <a:normAutofit/>
              </a:bodyPr>
              <a:lstStyle/>
              <a:p>
                <a:pPr marL="210741" indent="-210741">
                  <a:tabLst>
                    <a:tab pos="254794" algn="l"/>
                    <a:tab pos="4291013" algn="l"/>
                  </a:tabLst>
                </a:pPr>
                <a:r>
                  <a:rPr lang="en-US" altLang="en-US" dirty="0"/>
                  <a:t>The probability function of Poisson distribution: </a:t>
                </a:r>
              </a:p>
              <a:p>
                <a:pPr marL="210741" indent="-210741">
                  <a:tabLst>
                    <a:tab pos="254794" algn="l"/>
                    <a:tab pos="4291013" algn="l"/>
                  </a:tabLst>
                </a:pPr>
                <a:endParaRPr lang="en-US" altLang="en-US" dirty="0"/>
              </a:p>
              <a:p>
                <a:pPr marL="0" indent="0">
                  <a:buNone/>
                  <a:tabLst>
                    <a:tab pos="254794" algn="l"/>
                    <a:tab pos="4291013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alt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e>
                          <m:r>
                            <a:rPr lang="en-US" altLang="en-US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</m:d>
                      <m:r>
                        <a:rPr lang="en-US" alt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en-US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alt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en-US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p>
                              <m:r>
                                <a:rPr lang="en-US" alt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p>
                          </m:sSup>
                        </m:num>
                        <m:den>
                          <m:r>
                            <a:rPr lang="en-US" alt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en-US" b="0" i="1" smtClean="0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</m:oMath>
                  </m:oMathPara>
                </a14:m>
                <a:endParaRPr lang="en-US" altLang="en-US" dirty="0"/>
              </a:p>
              <a:p>
                <a:pPr marL="0" indent="0">
                  <a:buNone/>
                  <a:tabLst>
                    <a:tab pos="254794" algn="l"/>
                    <a:tab pos="4291013" algn="l"/>
                  </a:tabLst>
                </a:pPr>
                <a:endParaRPr lang="en-US" altLang="en-US" dirty="0"/>
              </a:p>
              <a:p>
                <a:pPr lvl="1">
                  <a:tabLst>
                    <a:tab pos="254794" algn="l"/>
                    <a:tab pos="4291013" algn="l"/>
                  </a:tabLst>
                </a:pPr>
                <a:r>
                  <a:rPr lang="en-US" altLang="en-US" dirty="0"/>
                  <a:t>Where </a:t>
                </a:r>
                <a14:m>
                  <m:oMath xmlns:m="http://schemas.openxmlformats.org/officeDocument/2006/math">
                    <m:r>
                      <a:rPr lang="en-US" alt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en-US" dirty="0"/>
                  <a:t>are non-negative integers </a:t>
                </a:r>
                <a14:m>
                  <m:oMath xmlns:m="http://schemas.openxmlformats.org/officeDocument/2006/math"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=0, 1, 2, … </m:t>
                    </m:r>
                  </m:oMath>
                </a14:m>
                <a:endParaRPr lang="en-US" altLang="en-US" b="0" dirty="0"/>
              </a:p>
              <a:p>
                <a:pPr lvl="1">
                  <a:tabLst>
                    <a:tab pos="254794" algn="l"/>
                    <a:tab pos="4291013" algn="l"/>
                  </a:tabLst>
                </a:pPr>
                <a:r>
                  <a:rPr lang="en-US" altLang="en-US" dirty="0"/>
                  <a:t>Where </a:t>
                </a:r>
                <a14:m>
                  <m:oMath xmlns:m="http://schemas.openxmlformats.org/officeDocument/2006/math"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altLang="en-US" dirty="0"/>
                  <a:t> is the mean of </a:t>
                </a:r>
                <a:r>
                  <a:rPr lang="en-US" altLang="en-US" i="1" dirty="0"/>
                  <a:t>Y</a:t>
                </a:r>
                <a:r>
                  <a:rPr lang="en-US" altLang="en-US" dirty="0"/>
                  <a:t>, that is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en-US" b="0" i="0" smtClean="0">
                        <a:latin typeface="Cambria Math" panose="02040503050406030204" pitchFamily="18" charset="0"/>
                      </a:rPr>
                      <m:t>E</m:t>
                    </m:r>
                    <m:d>
                      <m:dPr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en-US" b="0" i="0" smtClean="0">
                            <a:latin typeface="Cambria Math" panose="02040503050406030204" pitchFamily="18" charset="0"/>
                          </a:rPr>
                          <m:t>Y</m:t>
                        </m:r>
                      </m:e>
                    </m:d>
                    <m:r>
                      <a:rPr lang="en-US" altLang="en-US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en-US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endParaRPr lang="en-US" altLang="en-US" dirty="0"/>
              </a:p>
              <a:p>
                <a:pPr lvl="1">
                  <a:tabLst>
                    <a:tab pos="254794" algn="l"/>
                    <a:tab pos="4291013" algn="l"/>
                  </a:tabLst>
                </a:pPr>
                <a:r>
                  <a:rPr lang="en-US" altLang="en-US" dirty="0"/>
                  <a:t>And also,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en-US" b="0" i="0" smtClean="0">
                        <a:latin typeface="Cambria Math" panose="02040503050406030204" pitchFamily="18" charset="0"/>
                      </a:rPr>
                      <m:t>Var</m:t>
                    </m:r>
                    <m:d>
                      <m:dPr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altLang="en-US" dirty="0"/>
                  <a:t> </a:t>
                </a:r>
              </a:p>
              <a:p>
                <a:pPr lvl="1">
                  <a:tabLst>
                    <a:tab pos="254794" algn="l"/>
                    <a:tab pos="4291013" algn="l"/>
                  </a:tabLst>
                </a:pPr>
                <a:endParaRPr lang="en-US" altLang="en-US" dirty="0"/>
              </a:p>
              <a:p>
                <a:pPr>
                  <a:tabLst>
                    <a:tab pos="254794" algn="l"/>
                    <a:tab pos="4291013" algn="l"/>
                  </a:tabLst>
                </a:pPr>
                <a:r>
                  <a:rPr lang="en-US" altLang="en-US" dirty="0"/>
                  <a:t>For a Poisson distribution, </a:t>
                </a:r>
                <a14:m>
                  <m:oMath xmlns:m="http://schemas.openxmlformats.org/officeDocument/2006/math">
                    <m:r>
                      <a:rPr lang="en-US" altLang="en-US" b="0" i="1" smtClean="0">
                        <a:latin typeface="Cambria Math" panose="02040503050406030204" pitchFamily="18" charset="0"/>
                        <a:sym typeface="Symbol" pitchFamily="18" charset="2"/>
                      </a:rPr>
                      <m:t>𝑌</m:t>
                    </m:r>
                    <m:r>
                      <a:rPr lang="en-US" altLang="en-US" b="0" i="1" smtClean="0">
                        <a:latin typeface="Cambria Math" panose="02040503050406030204" pitchFamily="18" charset="0"/>
                        <a:sym typeface="Symbol" pitchFamily="18" charset="2"/>
                      </a:rPr>
                      <m:t>∼</m:t>
                    </m:r>
                    <m:r>
                      <a:rPr lang="en-US" altLang="en-US" b="0" i="1" smtClean="0">
                        <a:latin typeface="Cambria Math" panose="02040503050406030204" pitchFamily="18" charset="0"/>
                        <a:sym typeface="Symbol" pitchFamily="18" charset="2"/>
                      </a:rPr>
                      <m:t>𝑃𝑜𝑖𝑠𝑠𝑜𝑛</m:t>
                    </m:r>
                    <m:r>
                      <a:rPr lang="en-US" altLang="en-US" b="0" i="1" smtClean="0">
                        <a:latin typeface="Cambria Math" panose="02040503050406030204" pitchFamily="18" charset="0"/>
                        <a:sym typeface="Symbol" pitchFamily="18" charset="2"/>
                      </a:rPr>
                      <m:t>(</m:t>
                    </m:r>
                    <m:r>
                      <a:rPr lang="en-US" altLang="en-US" b="0" i="1" smtClean="0">
                        <a:latin typeface="Cambria Math" panose="02040503050406030204" pitchFamily="18" charset="0"/>
                        <a:sym typeface="Symbol" pitchFamily="18" charset="2"/>
                      </a:rPr>
                      <m:t>𝜇</m:t>
                    </m:r>
                    <m:r>
                      <a:rPr lang="en-US" altLang="en-US" b="0" i="1" smtClean="0">
                        <a:latin typeface="Cambria Math" panose="02040503050406030204" pitchFamily="18" charset="0"/>
                        <a:sym typeface="Symbol" pitchFamily="18" charset="2"/>
                      </a:rPr>
                      <m:t>)</m:t>
                    </m:r>
                  </m:oMath>
                </a14:m>
                <a:endParaRPr lang="en-US" altLang="en-US" dirty="0"/>
              </a:p>
              <a:p>
                <a:pPr lvl="1">
                  <a:tabLst>
                    <a:tab pos="254794" algn="l"/>
                    <a:tab pos="4291013" algn="l"/>
                  </a:tabLst>
                </a:pPr>
                <a:r>
                  <a:rPr lang="en-US" altLang="en-US" dirty="0"/>
                  <a:t>Range: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[0, 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  <a:sym typeface="Symbol" pitchFamily="18" charset="2"/>
                      </a:rPr>
                      <m:t>)</m:t>
                    </m:r>
                  </m:oMath>
                </a14:m>
                <a:endParaRPr lang="en-US" altLang="en-US" dirty="0">
                  <a:sym typeface="Symbol" pitchFamily="18" charset="2"/>
                </a:endParaRP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blipFill>
                <a:blip r:embed="rId2"/>
                <a:stretch>
                  <a:fillRect l="-1250" t="-18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156773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Poisson Distribution (III) 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AF1A75-4262-D336-DBFF-06D51408BB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June 7, 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085197-2F35-67DD-09E3-0B3AA73149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17 Notes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67C9E7-B739-6D6F-2D8C-3DA9F1E32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14826-1AC5-CA47-A0B0-418F5329A828}" type="slidenum">
              <a:rPr lang="en-US" smtClean="0"/>
              <a:t>18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4"/>
              </p:nvPr>
            </p:nvSpPr>
            <p:spPr/>
            <p:txBody>
              <a:bodyPr>
                <a:normAutofit/>
              </a:bodyPr>
              <a:lstStyle/>
              <a:p>
                <a:pPr marL="210741" indent="-210741">
                  <a:tabLst>
                    <a:tab pos="254794" algn="l"/>
                    <a:tab pos="4291013" algn="l"/>
                  </a:tabLst>
                </a:pPr>
                <a:r>
                  <a:rPr lang="en-US" altLang="en-US" dirty="0"/>
                  <a:t>If we look at the probability of </a:t>
                </a:r>
                <a:r>
                  <a:rPr lang="en-US" altLang="en-US" i="1" dirty="0"/>
                  <a:t>y</a:t>
                </a:r>
                <a:r>
                  <a:rPr lang="en-US" altLang="en-US" dirty="0"/>
                  <a:t> events </a:t>
                </a:r>
                <a:r>
                  <a:rPr lang="en-US" altLang="en-US" u="sng" dirty="0"/>
                  <a:t>in a time period </a:t>
                </a:r>
                <a:r>
                  <a:rPr lang="en-US" altLang="en-US" i="1" u="sng" dirty="0"/>
                  <a:t>t</a:t>
                </a:r>
                <a:r>
                  <a:rPr lang="en-US" altLang="en-US" dirty="0"/>
                  <a:t> for a Poisson random variable, we could write: </a:t>
                </a:r>
              </a:p>
              <a:p>
                <a:pPr marL="210741" indent="-210741">
                  <a:tabLst>
                    <a:tab pos="254794" algn="l"/>
                    <a:tab pos="4291013" algn="l"/>
                  </a:tabLst>
                </a:pPr>
                <a:endParaRPr lang="en-US" altLang="en-US" dirty="0"/>
              </a:p>
              <a:p>
                <a:pPr marL="0" indent="0">
                  <a:buNone/>
                  <a:tabLst>
                    <a:tab pos="254794" algn="l"/>
                    <a:tab pos="4291013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alt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e>
                          <m:r>
                            <a:rPr lang="en-US" altLang="en-US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</m:d>
                      <m:r>
                        <a:rPr lang="en-US" alt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en-US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alt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en-US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p>
                              <m:r>
                                <a:rPr lang="en-US" alt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p>
                          </m:sSup>
                        </m:num>
                        <m:den>
                          <m:r>
                            <a:rPr lang="en-US" alt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en-US" b="0" i="1" smtClean="0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</m:oMath>
                  </m:oMathPara>
                </a14:m>
                <a:endParaRPr lang="en-US" altLang="en-US" dirty="0"/>
              </a:p>
              <a:p>
                <a:pPr marL="0" indent="0">
                  <a:buNone/>
                  <a:tabLst>
                    <a:tab pos="254794" algn="l"/>
                    <a:tab pos="4291013" algn="l"/>
                  </a:tabLst>
                </a:pPr>
                <a:endParaRPr lang="en-US" altLang="en-US" dirty="0"/>
              </a:p>
              <a:p>
                <a:pPr lvl="1">
                  <a:tabLst>
                    <a:tab pos="254794" algn="l"/>
                    <a:tab pos="4291013" algn="l"/>
                  </a:tabLst>
                </a:pPr>
                <a:r>
                  <a:rPr lang="en-US" altLang="en-US" dirty="0"/>
                  <a:t>Where </a:t>
                </a:r>
                <a14:m>
                  <m:oMath xmlns:m="http://schemas.openxmlformats.org/officeDocument/2006/math">
                    <m:r>
                      <a:rPr lang="en-US" alt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en-US" dirty="0"/>
                  <a:t>are non-negative integers </a:t>
                </a:r>
                <a14:m>
                  <m:oMath xmlns:m="http://schemas.openxmlformats.org/officeDocument/2006/math"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=0, 1, 2, … </m:t>
                    </m:r>
                  </m:oMath>
                </a14:m>
                <a:endParaRPr lang="en-US" altLang="en-US" dirty="0"/>
              </a:p>
              <a:p>
                <a:pPr lvl="1">
                  <a:tabLst>
                    <a:tab pos="254794" algn="l"/>
                    <a:tab pos="4291013" algn="l"/>
                  </a:tabLst>
                </a:pPr>
                <a:r>
                  <a:rPr lang="en-US" altLang="en-US" dirty="0"/>
                  <a:t>And </a:t>
                </a:r>
                <a14:m>
                  <m:oMath xmlns:m="http://schemas.openxmlformats.org/officeDocument/2006/math"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en-US" b="0" i="1" smtClean="0">
                        <a:latin typeface="Cambria Math" panose="02040503050406030204" pitchFamily="18" charset="0"/>
                      </a:rPr>
                      <m:t>λ</m:t>
                    </m:r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altLang="en-US" b="0" dirty="0"/>
                  <a:t>, where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en-US" i="1">
                        <a:latin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altLang="en-US" b="0" dirty="0"/>
                  <a:t> is the expected number of events per unit time</a:t>
                </a:r>
              </a:p>
              <a:p>
                <a:pPr lvl="1">
                  <a:tabLst>
                    <a:tab pos="254794" algn="l"/>
                    <a:tab pos="4291013" algn="l"/>
                  </a:tabLst>
                </a:pPr>
                <a:r>
                  <a:rPr lang="en-US" altLang="en-US" b="0" dirty="0"/>
                  <a:t>Then </a:t>
                </a:r>
                <a14:m>
                  <m:oMath xmlns:m="http://schemas.openxmlformats.org/officeDocument/2006/math"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altLang="en-US" b="0" dirty="0"/>
                  <a:t> is the expected number of events over time </a:t>
                </a:r>
                <a14:m>
                  <m:oMath xmlns:m="http://schemas.openxmlformats.org/officeDocument/2006/math">
                    <m:r>
                      <a:rPr lang="en-US" altLang="en-US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altLang="en-US" dirty="0"/>
              </a:p>
              <a:p>
                <a:pPr marL="0" indent="0">
                  <a:buNone/>
                  <a:tabLst>
                    <a:tab pos="254794" algn="l"/>
                    <a:tab pos="4291013" algn="l"/>
                  </a:tabLst>
                </a:pPr>
                <a:endParaRPr lang="en-US" alt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blipFill>
                <a:blip r:embed="rId2"/>
                <a:stretch>
                  <a:fillRect l="-1250" t="-1874" r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899383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Poisson Distribution (IV)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8A6CC8-1527-26E0-979F-5F36CFF245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June 7, 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B684A2-7C9D-5B46-7FF8-897BB89AFF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17 Notes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887703-A79C-A243-54A0-B28B18775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14826-1AC5-CA47-A0B0-418F5329A828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210741" indent="-210741">
              <a:tabLst>
                <a:tab pos="254794" algn="l"/>
                <a:tab pos="4291013" algn="l"/>
              </a:tabLst>
            </a:pPr>
            <a:r>
              <a:rPr lang="en-US" altLang="en-US" dirty="0"/>
              <a:t>What does </a:t>
            </a:r>
            <a:r>
              <a:rPr lang="en-US" altLang="en-US" dirty="0">
                <a:sym typeface="Symbol" pitchFamily="18" charset="2"/>
              </a:rPr>
              <a:t></a:t>
            </a:r>
            <a:r>
              <a:rPr lang="en-US" altLang="en-US" dirty="0"/>
              <a:t> represent here?</a:t>
            </a:r>
          </a:p>
          <a:p>
            <a:pPr marL="475060" lvl="1" indent="-176213">
              <a:spcBef>
                <a:spcPts val="1350"/>
              </a:spcBef>
              <a:tabLst>
                <a:tab pos="254794" algn="l"/>
                <a:tab pos="4291013" algn="l"/>
              </a:tabLst>
            </a:pPr>
            <a:r>
              <a:rPr lang="en-US" altLang="en-US" dirty="0"/>
              <a:t>A</a:t>
            </a:r>
            <a:r>
              <a:rPr lang="en-US" altLang="en-US" dirty="0">
                <a:solidFill>
                  <a:srgbClr val="0000FF"/>
                </a:solidFill>
              </a:rPr>
              <a:t> </a:t>
            </a:r>
            <a:r>
              <a:rPr lang="en-US" altLang="en-US" b="1" dirty="0">
                <a:solidFill>
                  <a:schemeClr val="accent6"/>
                </a:solidFill>
              </a:rPr>
              <a:t>rate</a:t>
            </a:r>
            <a:r>
              <a:rPr lang="en-US" altLang="en-US" dirty="0"/>
              <a:t>, the expected number of events in a given population over a given period time</a:t>
            </a:r>
          </a:p>
          <a:p>
            <a:pPr marL="932260" lvl="2" indent="-176213">
              <a:spcBef>
                <a:spcPts val="1350"/>
              </a:spcBef>
              <a:tabLst>
                <a:tab pos="254794" algn="l"/>
                <a:tab pos="4291013" algn="l"/>
              </a:tabLst>
            </a:pPr>
            <a:r>
              <a:rPr lang="en-US" altLang="en-US" b="1" dirty="0"/>
              <a:t>Example: </a:t>
            </a:r>
            <a:r>
              <a:rPr lang="en-US" altLang="en-US" dirty="0"/>
              <a:t>Number of patient arrivals into the Emergency Room </a:t>
            </a:r>
            <a:r>
              <a:rPr lang="en-US" altLang="en-US" i="1" dirty="0"/>
              <a:t>per hour </a:t>
            </a:r>
          </a:p>
          <a:p>
            <a:pPr marL="475060" lvl="1" indent="-176213">
              <a:spcBef>
                <a:spcPts val="1350"/>
              </a:spcBef>
              <a:tabLst>
                <a:tab pos="254794" algn="l"/>
                <a:tab pos="4291013" algn="l"/>
              </a:tabLst>
            </a:pPr>
            <a:r>
              <a:rPr lang="en-US" altLang="en-US" dirty="0"/>
              <a:t>The Poisson distribution is the prototype for assigning probabilities of observing any number of events</a:t>
            </a:r>
          </a:p>
          <a:p>
            <a:pPr marL="475060" lvl="1" indent="-176213">
              <a:spcBef>
                <a:spcPts val="1350"/>
              </a:spcBef>
              <a:tabLst>
                <a:tab pos="254794" algn="l"/>
                <a:tab pos="4291013" algn="l"/>
              </a:tabLst>
            </a:pPr>
            <a:endParaRPr lang="en-US" alt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36143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74DA9-4F20-9841-BD61-9411C51A1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A31F427-A0BB-4DAF-9000-3A23DC1832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June 7, 2023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3AEBBB-EA46-6D1F-F8AC-5191AFDF8B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17 Notes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BA6E8A-15BC-3097-BE23-B2D1BECF8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4645F-6C70-8B49-BA8F-A9EB328BB364}" type="slidenum">
              <a:rPr lang="en-US" smtClean="0"/>
              <a:t>2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EB29C5F-EE3A-E19A-80D2-8EB768BAA44A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Do you all get requests for the formal course evaluations?</a:t>
            </a:r>
          </a:p>
          <a:p>
            <a:endParaRPr lang="en-US" dirty="0"/>
          </a:p>
          <a:p>
            <a:r>
              <a:rPr lang="en-US" dirty="0"/>
              <a:t>Remaining grading</a:t>
            </a:r>
          </a:p>
          <a:p>
            <a:pPr lvl="1"/>
            <a:r>
              <a:rPr lang="en-US" dirty="0"/>
              <a:t>Homework 4, 5, and 6 </a:t>
            </a:r>
            <a:r>
              <a:rPr lang="en-US" dirty="0" err="1"/>
              <a:t>redos</a:t>
            </a:r>
            <a:endParaRPr lang="en-US" dirty="0"/>
          </a:p>
          <a:p>
            <a:pPr lvl="1"/>
            <a:r>
              <a:rPr lang="en-US" dirty="0"/>
              <a:t>Project Analysis, Report, and Presentation</a:t>
            </a:r>
          </a:p>
          <a:p>
            <a:pPr lvl="1"/>
            <a:endParaRPr lang="en-US" dirty="0"/>
          </a:p>
          <a:p>
            <a:r>
              <a:rPr lang="en-US" dirty="0"/>
              <a:t>Anything </a:t>
            </a:r>
            <a:r>
              <a:rPr lang="en-US"/>
              <a:t>I’m missing?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63636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AFC15CF-A4D2-1B3D-AF8D-BA9E4B9A6C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June 7, 2023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8259249-671D-A1E6-AF85-A93BF4DFBD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17 Notes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7B8E42-CCF9-72C8-72BA-8BC163CECD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E7DFA-140B-4760-B625-B8FE479BC48C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4AF7480-DB57-9732-1F54-CE00964AA6D5}"/>
              </a:ext>
            </a:extLst>
          </p:cNvPr>
          <p:cNvSpPr/>
          <p:nvPr/>
        </p:nvSpPr>
        <p:spPr>
          <a:xfrm>
            <a:off x="0" y="0"/>
            <a:ext cx="3124200" cy="228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Poll Everywhere Question 1</a:t>
            </a:r>
          </a:p>
        </p:txBody>
      </p:sp>
    </p:spTree>
    <p:extLst>
      <p:ext uri="{BB962C8B-B14F-4D97-AF65-F5344CB8AC3E}">
        <p14:creationId xmlns:p14="http://schemas.microsoft.com/office/powerpoint/2010/main" val="29138532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Why Person-Years? (I)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8A6CC8-1527-26E0-979F-5F36CFF245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June 7, 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B684A2-7C9D-5B46-7FF8-897BB89AFF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17 Notes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887703-A79C-A243-54A0-B28B18775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14826-1AC5-CA47-A0B0-418F5329A828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>
          <a:xfrm>
            <a:off x="152400" y="1139952"/>
            <a:ext cx="7792388" cy="5413248"/>
          </a:xfrm>
        </p:spPr>
        <p:txBody>
          <a:bodyPr>
            <a:normAutofit/>
          </a:bodyPr>
          <a:lstStyle/>
          <a:p>
            <a:pPr marL="210741" indent="-210741">
              <a:tabLst>
                <a:tab pos="254794" algn="l"/>
                <a:tab pos="4291013" algn="l"/>
              </a:tabLst>
            </a:pPr>
            <a:r>
              <a:rPr lang="en-US" altLang="en-US" dirty="0"/>
              <a:t>In the example of number of patient arrivals, an event does not conclude the study</a:t>
            </a:r>
          </a:p>
          <a:p>
            <a:pPr marL="667941" lvl="1" indent="-210741">
              <a:tabLst>
                <a:tab pos="254794" algn="l"/>
                <a:tab pos="4291013" algn="l"/>
              </a:tabLst>
            </a:pPr>
            <a:r>
              <a:rPr lang="en-US" altLang="en-US" dirty="0"/>
              <a:t>If someone arrives within the first minute of the study, then we keep counting</a:t>
            </a:r>
          </a:p>
          <a:p>
            <a:pPr marL="667941" lvl="1" indent="-210741">
              <a:tabLst>
                <a:tab pos="254794" algn="l"/>
                <a:tab pos="4291013" algn="l"/>
              </a:tabLst>
            </a:pPr>
            <a:r>
              <a:rPr lang="en-US" altLang="en-US" dirty="0"/>
              <a:t>We may be able to study the association of arrivals with qualities of the hospital, but we can’t measure qualities of the individuals arriving</a:t>
            </a:r>
          </a:p>
          <a:p>
            <a:pPr marL="210741" indent="-210741">
              <a:tabLst>
                <a:tab pos="254794" algn="l"/>
                <a:tab pos="4291013" algn="l"/>
              </a:tabLst>
            </a:pPr>
            <a:r>
              <a:rPr lang="en-US" altLang="en-US" dirty="0"/>
              <a:t>What happens if we want to measure qualities of the individual? </a:t>
            </a:r>
          </a:p>
          <a:p>
            <a:pPr marL="667941" lvl="1" indent="-210741">
              <a:tabLst>
                <a:tab pos="254794" algn="l"/>
                <a:tab pos="4291013" algn="l"/>
              </a:tabLst>
            </a:pPr>
            <a:r>
              <a:rPr lang="en-US" altLang="en-US" dirty="0"/>
              <a:t>We can measure a hospitalization rate</a:t>
            </a:r>
          </a:p>
        </p:txBody>
      </p:sp>
    </p:spTree>
    <p:extLst>
      <p:ext uri="{BB962C8B-B14F-4D97-AF65-F5344CB8AC3E}">
        <p14:creationId xmlns:p14="http://schemas.microsoft.com/office/powerpoint/2010/main" val="1114870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Why Person-Years? (II)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8A6CC8-1527-26E0-979F-5F36CFF245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June 7, 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B684A2-7C9D-5B46-7FF8-897BB89AFF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17 Notes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887703-A79C-A243-54A0-B28B18775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14826-1AC5-CA47-A0B0-418F5329A828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>
          <a:xfrm>
            <a:off x="152399" y="1139952"/>
            <a:ext cx="8616847" cy="5413248"/>
          </a:xfrm>
        </p:spPr>
        <p:txBody>
          <a:bodyPr>
            <a:normAutofit/>
          </a:bodyPr>
          <a:lstStyle/>
          <a:p>
            <a:pPr marL="210741" indent="-210741">
              <a:tabLst>
                <a:tab pos="254794" algn="l"/>
                <a:tab pos="4291013" algn="l"/>
              </a:tabLst>
            </a:pPr>
            <a:r>
              <a:rPr lang="en-US" altLang="en-US" dirty="0"/>
              <a:t>If we are measuring at the individual level and counting something that is “terminal” then our count will always be 0 or 1</a:t>
            </a:r>
          </a:p>
          <a:p>
            <a:pPr marL="667941" lvl="1" indent="-210741">
              <a:tabLst>
                <a:tab pos="254794" algn="l"/>
                <a:tab pos="4291013" algn="l"/>
              </a:tabLst>
            </a:pPr>
            <a:r>
              <a:rPr lang="en-US" altLang="en-US" dirty="0"/>
              <a:t>Example: Number of individuals diagnosed with leukemia </a:t>
            </a:r>
          </a:p>
          <a:p>
            <a:pPr marL="1125141" lvl="2" indent="-210741">
              <a:tabLst>
                <a:tab pos="254794" algn="l"/>
                <a:tab pos="4291013" algn="l"/>
              </a:tabLst>
            </a:pPr>
            <a:r>
              <a:rPr lang="en-US" altLang="en-US" dirty="0"/>
              <a:t>This only happens once, so how do we measure the rate here?</a:t>
            </a:r>
          </a:p>
          <a:p>
            <a:pPr marL="210741" indent="-210741">
              <a:tabLst>
                <a:tab pos="254794" algn="l"/>
                <a:tab pos="4291013" algn="l"/>
              </a:tabLst>
            </a:pPr>
            <a:r>
              <a:rPr lang="en-US" altLang="en-US" dirty="0"/>
              <a:t>Since rate involves the counts and time – we can use the time to diagnosis to estimate the rate</a:t>
            </a:r>
          </a:p>
          <a:p>
            <a:pPr marL="475060" lvl="1" indent="-176213">
              <a:spcBef>
                <a:spcPts val="1350"/>
              </a:spcBef>
              <a:tabLst>
                <a:tab pos="254794" algn="l"/>
                <a:tab pos="4291013" algn="l"/>
              </a:tabLst>
            </a:pPr>
            <a:r>
              <a:rPr lang="en-US" altLang="en-US" dirty="0"/>
              <a:t>Often expressed in units such as events per thousand person-years </a:t>
            </a:r>
          </a:p>
        </p:txBody>
      </p:sp>
    </p:spTree>
    <p:extLst>
      <p:ext uri="{BB962C8B-B14F-4D97-AF65-F5344CB8AC3E}">
        <p14:creationId xmlns:p14="http://schemas.microsoft.com/office/powerpoint/2010/main" val="26237683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Calculating Person-Year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692B27-D14C-BCA5-6AA4-878B728723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June 7, 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A8966F-5B84-58D5-CFC5-E38D62825E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17 Notes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4D3553-B746-F069-0A4E-8E3955354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14826-1AC5-CA47-A0B0-418F5329A828}" type="slidenum">
              <a:rPr lang="en-US" smtClean="0"/>
              <a:t>23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sz="quarter" idx="14"/>
              </p:nvPr>
            </p:nvSpPr>
            <p:spPr>
              <a:xfrm>
                <a:off x="152400" y="1139952"/>
                <a:ext cx="10573062" cy="541324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  <a:spcBef>
                    <a:spcPts val="0"/>
                  </a:spcBef>
                  <a:tabLst>
                    <a:tab pos="254794" algn="l"/>
                    <a:tab pos="4291013" algn="l"/>
                  </a:tabLst>
                </a:pPr>
                <a:r>
                  <a:rPr lang="en-US" altLang="en-US" dirty="0">
                    <a:sym typeface="Symbol" pitchFamily="18" charset="2"/>
                  </a:rPr>
                  <a:t>One </a:t>
                </a:r>
                <a:r>
                  <a:rPr lang="en-US" altLang="en-US" b="1" dirty="0">
                    <a:solidFill>
                      <a:schemeClr val="accent5"/>
                    </a:solidFill>
                    <a:sym typeface="Symbol" pitchFamily="18" charset="2"/>
                  </a:rPr>
                  <a:t>person-year</a:t>
                </a:r>
                <a:r>
                  <a:rPr lang="en-US" altLang="en-US" dirty="0">
                    <a:sym typeface="Symbol" pitchFamily="18" charset="2"/>
                  </a:rPr>
                  <a:t> is a unit of time defined as </a:t>
                </a:r>
                <a:r>
                  <a:rPr lang="en-US" altLang="en-US" b="1" dirty="0">
                    <a:sym typeface="Symbol" pitchFamily="18" charset="2"/>
                  </a:rPr>
                  <a:t>one person being followed for one year</a:t>
                </a: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  <a:tabLst>
                    <a:tab pos="254794" algn="l"/>
                    <a:tab pos="4291013" algn="l"/>
                  </a:tabLst>
                </a:pPr>
                <a:r>
                  <a:rPr lang="en-US" altLang="en-US" dirty="0">
                    <a:sym typeface="Symbol" pitchFamily="18" charset="2"/>
                  </a:rPr>
                  <a:t>Person-years for a sample of </a:t>
                </a:r>
                <a:r>
                  <a:rPr lang="en-US" altLang="en-US" i="1" dirty="0">
                    <a:sym typeface="Symbol" pitchFamily="18" charset="2"/>
                  </a:rPr>
                  <a:t>n</a:t>
                </a:r>
                <a:r>
                  <a:rPr lang="en-US" altLang="en-US" dirty="0">
                    <a:sym typeface="Symbol" pitchFamily="18" charset="2"/>
                  </a:rPr>
                  <a:t> subjects is calculated as the total years followed for the </a:t>
                </a:r>
                <a:r>
                  <a:rPr lang="en-US" altLang="en-US" i="1" dirty="0">
                    <a:sym typeface="Symbol" pitchFamily="18" charset="2"/>
                  </a:rPr>
                  <a:t>n</a:t>
                </a:r>
                <a:r>
                  <a:rPr lang="en-US" altLang="en-US" dirty="0">
                    <a:sym typeface="Symbol" pitchFamily="18" charset="2"/>
                  </a:rPr>
                  <a:t> subjects, where each subject could have different follow-up time</a:t>
                </a: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  <a:tabLst>
                    <a:tab pos="254794" algn="l"/>
                    <a:tab pos="4291013" algn="l"/>
                  </a:tabLst>
                </a:pPr>
                <a:endParaRPr lang="en-US" altLang="en-US" sz="1050" dirty="0">
                  <a:sym typeface="Symbol" pitchFamily="18" charset="2"/>
                </a:endParaRP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  <a:tabLst>
                    <a:tab pos="254794" algn="l"/>
                    <a:tab pos="4291013" algn="l"/>
                  </a:tabLst>
                </a:pPr>
                <a:r>
                  <a:rPr lang="en-US" altLang="en-US" b="1" dirty="0">
                    <a:sym typeface="Symbol" pitchFamily="18" charset="2"/>
                  </a:rPr>
                  <a:t>Example: </a:t>
                </a:r>
                <a:r>
                  <a:rPr lang="en-US" altLang="en-US" dirty="0">
                    <a:sym typeface="Symbol" pitchFamily="18" charset="2"/>
                  </a:rPr>
                  <a:t>suppose we have 5 subjects, two of the subjects were followed for 2 years, and two of them are followed for 3 years and the fifth subject was followed for 3.8 years </a:t>
                </a: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  <a:tabLst>
                    <a:tab pos="254794" algn="l"/>
                    <a:tab pos="4291013" algn="l"/>
                  </a:tabLst>
                </a:pPr>
                <a:endParaRPr lang="en-US" altLang="en-US" sz="1000" dirty="0">
                  <a:sym typeface="Symbol" pitchFamily="18" charset="2"/>
                </a:endParaRPr>
              </a:p>
              <a:p>
                <a:pPr marL="457200" lvl="1" indent="0">
                  <a:lnSpc>
                    <a:spcPct val="100000"/>
                  </a:lnSpc>
                  <a:spcBef>
                    <a:spcPts val="0"/>
                  </a:spcBef>
                  <a:buNone/>
                  <a:tabLst>
                    <a:tab pos="254794" algn="l"/>
                    <a:tab pos="4291013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en-US" i="0" dirty="0" smtClean="0">
                          <a:latin typeface="Cambria Math" panose="02040503050406030204" pitchFamily="18" charset="0"/>
                          <a:sym typeface="Symbol" pitchFamily="18" charset="2"/>
                        </a:rPr>
                        <m:t>person</m:t>
                      </m:r>
                      <m:r>
                        <a:rPr lang="en-US" altLang="en-US" i="0" dirty="0" smtClean="0">
                          <a:latin typeface="Cambria Math" panose="02040503050406030204" pitchFamily="18" charset="0"/>
                          <a:sym typeface="Symbol" pitchFamily="18" charset="2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altLang="en-US" i="0" dirty="0" smtClean="0">
                          <a:latin typeface="Cambria Math" panose="02040503050406030204" pitchFamily="18" charset="0"/>
                          <a:sym typeface="Symbol" pitchFamily="18" charset="2"/>
                        </a:rPr>
                        <m:t>years</m:t>
                      </m:r>
                      <m:r>
                        <a:rPr lang="en-US" altLang="en-US" i="0" dirty="0" smtClean="0">
                          <a:latin typeface="Cambria Math" panose="02040503050406030204" pitchFamily="18" charset="0"/>
                          <a:sym typeface="Symbol" pitchFamily="18" charset="2"/>
                        </a:rPr>
                        <m:t> </m:t>
                      </m:r>
                      <m:r>
                        <a:rPr lang="en-US" altLang="en-US" i="1" dirty="0" smtClean="0">
                          <a:latin typeface="Cambria Math" panose="02040503050406030204" pitchFamily="18" charset="0"/>
                          <a:sym typeface="Symbol" pitchFamily="18" charset="2"/>
                        </a:rPr>
                        <m:t>= 2</m:t>
                      </m:r>
                      <m:r>
                        <a:rPr lang="en-US" altLang="en-US" b="0" i="0" dirty="0" smtClean="0">
                          <a:latin typeface="Cambria Math" panose="02040503050406030204" pitchFamily="18" charset="0"/>
                          <a:sym typeface="Symbol" pitchFamily="18" charset="2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en-US" b="0" i="0" dirty="0" smtClean="0">
                          <a:latin typeface="Cambria Math" panose="02040503050406030204" pitchFamily="18" charset="0"/>
                          <a:sym typeface="Symbol" pitchFamily="18" charset="2"/>
                        </a:rPr>
                        <m:t>people</m:t>
                      </m:r>
                      <m:r>
                        <a:rPr lang="en-US" altLang="en-US" b="0" i="0" dirty="0" smtClean="0">
                          <a:latin typeface="Cambria Math" panose="02040503050406030204" pitchFamily="18" charset="0"/>
                          <a:sym typeface="Symbol" pitchFamily="18" charset="2"/>
                        </a:rPr>
                        <m:t> </m:t>
                      </m:r>
                      <m:r>
                        <a:rPr lang="en-US" altLang="en-US" b="0" i="1" dirty="0" smtClean="0">
                          <a:latin typeface="Cambria Math" panose="02040503050406030204" pitchFamily="18" charset="0"/>
                          <a:sym typeface="Symbol" pitchFamily="18" charset="2"/>
                        </a:rPr>
                        <m:t>× </m:t>
                      </m:r>
                      <m:r>
                        <a:rPr lang="en-US" altLang="en-US" i="1" dirty="0" smtClean="0">
                          <a:latin typeface="Cambria Math" panose="02040503050406030204" pitchFamily="18" charset="0"/>
                          <a:sym typeface="Symbol" pitchFamily="18" charset="2"/>
                        </a:rPr>
                        <m:t>2</m:t>
                      </m:r>
                      <m:r>
                        <a:rPr lang="en-US" altLang="en-US" b="0" i="1" dirty="0" smtClean="0">
                          <a:latin typeface="Cambria Math" panose="02040503050406030204" pitchFamily="18" charset="0"/>
                          <a:sym typeface="Symbol" pitchFamily="18" charset="2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en-US" b="0" i="0" dirty="0" smtClean="0">
                          <a:latin typeface="Cambria Math" panose="02040503050406030204" pitchFamily="18" charset="0"/>
                          <a:sym typeface="Symbol" pitchFamily="18" charset="2"/>
                        </a:rPr>
                        <m:t>years</m:t>
                      </m:r>
                      <m:r>
                        <a:rPr lang="en-US" altLang="en-US" i="1" dirty="0">
                          <a:latin typeface="Cambria Math" panose="02040503050406030204" pitchFamily="18" charset="0"/>
                          <a:sym typeface="Symbol" pitchFamily="18" charset="2"/>
                        </a:rPr>
                        <m:t> +2</m:t>
                      </m:r>
                      <m:r>
                        <a:rPr lang="en-US" altLang="en-US" dirty="0">
                          <a:latin typeface="Cambria Math" panose="02040503050406030204" pitchFamily="18" charset="0"/>
                          <a:sym typeface="Symbol" pitchFamily="18" charset="2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en-US" dirty="0">
                          <a:latin typeface="Cambria Math" panose="02040503050406030204" pitchFamily="18" charset="0"/>
                          <a:sym typeface="Symbol" pitchFamily="18" charset="2"/>
                        </a:rPr>
                        <m:t>people</m:t>
                      </m:r>
                      <m:r>
                        <a:rPr lang="en-US" altLang="en-US" b="0" i="0" dirty="0" smtClean="0">
                          <a:latin typeface="Cambria Math" panose="02040503050406030204" pitchFamily="18" charset="0"/>
                          <a:sym typeface="Symbol" pitchFamily="18" charset="2"/>
                        </a:rPr>
                        <m:t> </m:t>
                      </m:r>
                      <m:r>
                        <a:rPr lang="en-US" altLang="en-US" b="0" i="1" dirty="0" smtClean="0">
                          <a:latin typeface="Cambria Math" panose="02040503050406030204" pitchFamily="18" charset="0"/>
                          <a:sym typeface="Symbol" pitchFamily="18" charset="2"/>
                        </a:rPr>
                        <m:t>× 3</m:t>
                      </m:r>
                      <m:r>
                        <a:rPr lang="en-US" altLang="en-US" i="1" dirty="0">
                          <a:latin typeface="Cambria Math" panose="02040503050406030204" pitchFamily="18" charset="0"/>
                          <a:sym typeface="Symbol" pitchFamily="18" charset="2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en-US" dirty="0">
                          <a:latin typeface="Cambria Math" panose="02040503050406030204" pitchFamily="18" charset="0"/>
                          <a:sym typeface="Symbol" pitchFamily="18" charset="2"/>
                        </a:rPr>
                        <m:t>years</m:t>
                      </m:r>
                      <m:r>
                        <a:rPr lang="en-US" altLang="en-US" i="1" dirty="0">
                          <a:latin typeface="Cambria Math" panose="02040503050406030204" pitchFamily="18" charset="0"/>
                          <a:sym typeface="Symbol" pitchFamily="18" charset="2"/>
                        </a:rPr>
                        <m:t>+</m:t>
                      </m:r>
                      <m:r>
                        <a:rPr lang="en-US" altLang="en-US" b="0" i="1" dirty="0" smtClean="0">
                          <a:latin typeface="Cambria Math" panose="02040503050406030204" pitchFamily="18" charset="0"/>
                          <a:sym typeface="Symbol" pitchFamily="18" charset="2"/>
                        </a:rPr>
                        <m:t>1 </m:t>
                      </m:r>
                      <m:r>
                        <m:rPr>
                          <m:sty m:val="p"/>
                        </m:rPr>
                        <a:rPr lang="en-US" altLang="en-US" b="0" i="0" dirty="0" smtClean="0">
                          <a:latin typeface="Cambria Math" panose="02040503050406030204" pitchFamily="18" charset="0"/>
                          <a:sym typeface="Symbol" pitchFamily="18" charset="2"/>
                        </a:rPr>
                        <m:t>person</m:t>
                      </m:r>
                      <m:r>
                        <a:rPr lang="en-US" altLang="en-US" b="0" i="1" dirty="0" smtClean="0">
                          <a:latin typeface="Cambria Math" panose="02040503050406030204" pitchFamily="18" charset="0"/>
                          <a:sym typeface="Symbol" pitchFamily="18" charset="2"/>
                        </a:rPr>
                        <m:t> </m:t>
                      </m:r>
                      <m:r>
                        <a:rPr lang="en-US" altLang="en-US" i="1" dirty="0">
                          <a:latin typeface="Cambria Math" panose="02040503050406030204" pitchFamily="18" charset="0"/>
                          <a:sym typeface="Symbol" pitchFamily="18" charset="2"/>
                        </a:rPr>
                        <m:t>× 3</m:t>
                      </m:r>
                      <m:r>
                        <a:rPr lang="en-US" altLang="en-US" b="0" i="1" dirty="0" smtClean="0">
                          <a:latin typeface="Cambria Math" panose="02040503050406030204" pitchFamily="18" charset="0"/>
                          <a:sym typeface="Symbol" pitchFamily="18" charset="2"/>
                        </a:rPr>
                        <m:t>.8 </m:t>
                      </m:r>
                      <m:r>
                        <a:rPr lang="en-US" altLang="en-US" i="1" dirty="0">
                          <a:latin typeface="Cambria Math" panose="02040503050406030204" pitchFamily="18" charset="0"/>
                          <a:sym typeface="Symbol" pitchFamily="18" charset="2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en-US" dirty="0">
                          <a:latin typeface="Cambria Math" panose="02040503050406030204" pitchFamily="18" charset="0"/>
                          <a:sym typeface="Symbol" pitchFamily="18" charset="2"/>
                        </a:rPr>
                        <m:t>years</m:t>
                      </m:r>
                      <m:r>
                        <a:rPr lang="en-US" altLang="en-US" i="1" dirty="0" smtClean="0">
                          <a:latin typeface="Cambria Math" panose="02040503050406030204" pitchFamily="18" charset="0"/>
                          <a:sym typeface="Symbol" pitchFamily="18" charset="2"/>
                        </a:rPr>
                        <m:t> = 13.8 </m:t>
                      </m:r>
                      <m:r>
                        <m:rPr>
                          <m:sty m:val="p"/>
                        </m:rPr>
                        <a:rPr lang="en-US" altLang="en-US" b="0" i="0" dirty="0" smtClean="0">
                          <a:latin typeface="Cambria Math" panose="02040503050406030204" pitchFamily="18" charset="0"/>
                          <a:sym typeface="Symbol" pitchFamily="18" charset="2"/>
                        </a:rPr>
                        <m:t>person</m:t>
                      </m:r>
                      <m:r>
                        <a:rPr lang="en-US" altLang="en-US" b="0" i="0" dirty="0" smtClean="0">
                          <a:latin typeface="Cambria Math" panose="02040503050406030204" pitchFamily="18" charset="0"/>
                          <a:sym typeface="Symbol" pitchFamily="18" charset="2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altLang="en-US" i="0" dirty="0" smtClean="0">
                          <a:latin typeface="Cambria Math" panose="02040503050406030204" pitchFamily="18" charset="0"/>
                          <a:sym typeface="Symbol" pitchFamily="18" charset="2"/>
                        </a:rPr>
                        <m:t>years</m:t>
                      </m:r>
                      <m:r>
                        <a:rPr lang="en-US" altLang="en-US" i="0" dirty="0" smtClean="0">
                          <a:latin typeface="Cambria Math" panose="02040503050406030204" pitchFamily="18" charset="0"/>
                          <a:sym typeface="Symbol" pitchFamily="18" charset="2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xfrm>
                <a:off x="152400" y="1139952"/>
                <a:ext cx="10573062" cy="5413248"/>
              </a:xfrm>
              <a:blipFill>
                <a:blip r:embed="rId2"/>
                <a:stretch>
                  <a:fillRect l="-1080" t="-1171" r="-12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775293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Calculating Rate (II)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1D7A68-3A53-AB0E-E555-C825625787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June 7, 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056719-80B2-2DA0-C679-A56DA3557E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17 Notes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07A1FC-08F8-9E2D-DC72-434D1D7C6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14826-1AC5-CA47-A0B0-418F5329A828}" type="slidenum">
              <a:rPr lang="en-US" smtClean="0"/>
              <a:t>24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sz="quarter" idx="14"/>
              </p:nvPr>
            </p:nvSpPr>
            <p:spPr/>
            <p:txBody>
              <a:bodyPr>
                <a:normAutofit/>
              </a:bodyPr>
              <a:lstStyle/>
              <a:p>
                <a:pPr>
                  <a:spcBef>
                    <a:spcPct val="40000"/>
                  </a:spcBef>
                  <a:tabLst>
                    <a:tab pos="254794" algn="l"/>
                    <a:tab pos="4291013" algn="l"/>
                  </a:tabLst>
                </a:pPr>
                <a:r>
                  <a:rPr lang="en-US" altLang="en-US" dirty="0"/>
                  <a:t>Suppose that we observe one event during the follow-up period, then </a:t>
                </a:r>
              </a:p>
              <a:p>
                <a:pPr marL="298847" lvl="1" indent="0">
                  <a:lnSpc>
                    <a:spcPct val="150000"/>
                  </a:lnSpc>
                  <a:spcBef>
                    <a:spcPts val="3144"/>
                  </a:spcBef>
                  <a:buNone/>
                  <a:tabLst>
                    <a:tab pos="254794" algn="l"/>
                    <a:tab pos="4291013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en-US" b="0" i="0" smtClean="0">
                          <a:latin typeface="Cambria Math" panose="02040503050406030204" pitchFamily="18" charset="0"/>
                        </a:rPr>
                        <m:t>Rate</m:t>
                      </m:r>
                      <m:r>
                        <a:rPr lang="en-US" alt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en-US" b="0" i="0" smtClean="0">
                          <a:latin typeface="Cambria Math" panose="02040503050406030204" pitchFamily="18" charset="0"/>
                        </a:rPr>
                        <m:t>of</m:t>
                      </m:r>
                      <m:r>
                        <a:rPr lang="en-US" alt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en-US" b="0" i="0" smtClean="0">
                          <a:latin typeface="Cambria Math" panose="02040503050406030204" pitchFamily="18" charset="0"/>
                        </a:rPr>
                        <m:t>event</m:t>
                      </m:r>
                      <m:r>
                        <m:rPr>
                          <m:aln/>
                        </m:rPr>
                        <a:rPr lang="en-US" alt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en-US" b="0" i="0" smtClean="0">
                              <a:latin typeface="Cambria Math" panose="02040503050406030204" pitchFamily="18" charset="0"/>
                            </a:rPr>
                            <m:t># </m:t>
                          </m:r>
                          <m:r>
                            <m:rPr>
                              <m:sty m:val="p"/>
                            </m:rPr>
                            <a:rPr lang="en-US" altLang="en-US" b="0" i="0" smtClean="0">
                              <a:latin typeface="Cambria Math" panose="02040503050406030204" pitchFamily="18" charset="0"/>
                            </a:rPr>
                            <m:t>events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altLang="en-US" b="0" i="0" smtClean="0">
                              <a:latin typeface="Cambria Math" panose="02040503050406030204" pitchFamily="18" charset="0"/>
                            </a:rPr>
                            <m:t>person</m:t>
                          </m:r>
                          <m:r>
                            <a:rPr lang="en-US" altLang="en-US" b="0" i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altLang="en-US" b="0" i="0" smtClean="0">
                              <a:latin typeface="Cambria Math" panose="02040503050406030204" pitchFamily="18" charset="0"/>
                            </a:rPr>
                            <m:t>years</m:t>
                          </m:r>
                        </m:den>
                      </m:f>
                      <m:r>
                        <a:rPr lang="en-US" alt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en-US" b="0" i="0" smtClean="0">
                              <a:latin typeface="Cambria Math" panose="02040503050406030204" pitchFamily="18" charset="0"/>
                            </a:rPr>
                            <m:t>event</m:t>
                          </m:r>
                        </m:num>
                        <m:den>
                          <m:r>
                            <a:rPr lang="en-US" altLang="en-US" b="0" i="1" smtClean="0">
                              <a:latin typeface="Cambria Math" panose="02040503050406030204" pitchFamily="18" charset="0"/>
                            </a:rPr>
                            <m:t>13.8</m:t>
                          </m:r>
                          <m:r>
                            <a:rPr lang="en-US" alt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en-US">
                              <a:latin typeface="Cambria Math" panose="02040503050406030204" pitchFamily="18" charset="0"/>
                            </a:rPr>
                            <m:t>person</m:t>
                          </m:r>
                          <m:r>
                            <a:rPr lang="en-US" altLang="en-US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altLang="en-US">
                              <a:latin typeface="Cambria Math" panose="02040503050406030204" pitchFamily="18" charset="0"/>
                            </a:rPr>
                            <m:t>years</m:t>
                          </m:r>
                        </m:den>
                      </m:f>
                      <m:r>
                        <a:rPr lang="en-US" alt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  <m:oMath xmlns:m="http://schemas.openxmlformats.org/officeDocument/2006/math">
                      <m:r>
                        <m:rPr>
                          <m:aln/>
                        </m:rPr>
                        <a:rPr lang="en-US" alt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en-US" b="0" i="1" smtClean="0">
                          <a:latin typeface="Cambria Math" panose="02040503050406030204" pitchFamily="18" charset="0"/>
                        </a:rPr>
                        <m:t>0.072 </m:t>
                      </m:r>
                      <m:r>
                        <m:rPr>
                          <m:sty m:val="p"/>
                        </m:rPr>
                        <a:rPr lang="en-US" altLang="en-US" b="0" i="0" smtClean="0">
                          <a:latin typeface="Cambria Math" panose="02040503050406030204" pitchFamily="18" charset="0"/>
                        </a:rPr>
                        <m:t>events</m:t>
                      </m:r>
                      <m:r>
                        <a:rPr lang="en-US" alt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en-US" b="0" i="0" smtClean="0">
                          <a:latin typeface="Cambria Math" panose="02040503050406030204" pitchFamily="18" charset="0"/>
                        </a:rPr>
                        <m:t>per</m:t>
                      </m:r>
                      <m:r>
                        <a:rPr lang="en-US" alt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en-US" b="0" i="0" smtClean="0">
                          <a:latin typeface="Cambria Math" panose="02040503050406030204" pitchFamily="18" charset="0"/>
                        </a:rPr>
                        <m:t>person</m:t>
                      </m:r>
                      <m:r>
                        <a:rPr lang="en-US" altLang="en-US" b="0" i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altLang="en-US" b="0" i="0" smtClean="0">
                          <a:latin typeface="Cambria Math" panose="02040503050406030204" pitchFamily="18" charset="0"/>
                        </a:rPr>
                        <m:t>year</m:t>
                      </m:r>
                    </m:oMath>
                    <m:oMath xmlns:m="http://schemas.openxmlformats.org/officeDocument/2006/math">
                      <m:r>
                        <m:rPr>
                          <m:aln/>
                        </m:rPr>
                        <a:rPr lang="en-US" alt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en-US" b="0" i="1" smtClean="0">
                          <a:latin typeface="Cambria Math" panose="02040503050406030204" pitchFamily="18" charset="0"/>
                        </a:rPr>
                        <m:t>72 </m:t>
                      </m:r>
                      <m:r>
                        <m:rPr>
                          <m:sty m:val="p"/>
                        </m:rPr>
                        <a:rPr lang="en-US" altLang="en-US" b="0" i="0" smtClean="0">
                          <a:latin typeface="Cambria Math" panose="02040503050406030204" pitchFamily="18" charset="0"/>
                        </a:rPr>
                        <m:t>events</m:t>
                      </m:r>
                      <m:r>
                        <a:rPr lang="en-US" alt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en-US" b="0" i="0" smtClean="0">
                          <a:latin typeface="Cambria Math" panose="02040503050406030204" pitchFamily="18" charset="0"/>
                        </a:rPr>
                        <m:t>per</m:t>
                      </m:r>
                      <m:r>
                        <a:rPr lang="en-US" altLang="en-US" b="0" i="0" smtClean="0">
                          <a:latin typeface="Cambria Math" panose="02040503050406030204" pitchFamily="18" charset="0"/>
                        </a:rPr>
                        <m:t> 1000 </m:t>
                      </m:r>
                      <m:r>
                        <m:rPr>
                          <m:sty m:val="p"/>
                        </m:rPr>
                        <a:rPr lang="en-US" altLang="en-US" b="0" i="0" smtClean="0">
                          <a:latin typeface="Cambria Math" panose="02040503050406030204" pitchFamily="18" charset="0"/>
                        </a:rPr>
                        <m:t>person</m:t>
                      </m:r>
                      <m:r>
                        <a:rPr lang="en-US" altLang="en-US" b="0" i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altLang="en-US" b="0" i="0" smtClean="0">
                          <a:latin typeface="Cambria Math" panose="02040503050406030204" pitchFamily="18" charset="0"/>
                        </a:rPr>
                        <m:t>years</m:t>
                      </m:r>
                      <m:r>
                        <a:rPr lang="en-US" altLang="en-US" b="0" i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alt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blipFill>
                <a:blip r:embed="rId2"/>
                <a:stretch>
                  <a:fillRect l="-1250" t="-18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241541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1F3FF5-5E48-DA08-C696-3D2877121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Stop here?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3E4A0A8-1C25-C338-EBBE-099F6DD60A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June 7, 2023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FEC070-4BE6-EBF9-010F-CC920FE38B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17 Notes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979C48-17C7-2EEA-5187-9AE2A98FF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14826-1AC5-CA47-A0B0-418F5329A828}" type="slidenum">
              <a:rPr lang="en-US" smtClean="0"/>
              <a:t>25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49080DB-33BF-A833-B09C-2AE83C47E18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If we do:</a:t>
            </a:r>
          </a:p>
          <a:p>
            <a:r>
              <a:rPr lang="en-US" altLang="en-US" dirty="0">
                <a:sym typeface="Symbol" pitchFamily="18" charset="2"/>
              </a:rPr>
              <a:t>Good tutorial in R: </a:t>
            </a:r>
            <a:r>
              <a:rPr lang="en-US" altLang="en-US" dirty="0">
                <a:sym typeface="Symbol" pitchFamily="18" charset="2"/>
                <a:hlinkClick r:id="rId2"/>
              </a:rPr>
              <a:t>https://www.dataquest.io/blog/tutorial-poisson-regression-in-r/</a:t>
            </a:r>
            <a:r>
              <a:rPr lang="en-US" altLang="en-US" dirty="0">
                <a:sym typeface="Symbol" pitchFamily="18" charset="2"/>
              </a:rPr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71081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/>
              <a:t>Review: Simple Logistic Regression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7AA064F-A080-2766-6320-85A0A00615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June 7, 2023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689A2E2-225A-3E6C-38CB-6AF150D201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17 Notes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16ABE98-DFB2-44E9-46D2-F03C0409C9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14826-1AC5-CA47-A0B0-418F5329A828}" type="slidenum">
              <a:rPr lang="en-US" smtClean="0"/>
              <a:t>26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sz="quarter" idx="14"/>
              </p:nvPr>
            </p:nvSpPr>
            <p:spPr/>
            <p:txBody>
              <a:bodyPr>
                <a:normAutofit/>
              </a:bodyPr>
              <a:lstStyle/>
              <a:p>
                <a:pPr marL="210741" indent="-210741">
                  <a:spcBef>
                    <a:spcPts val="900"/>
                  </a:spcBef>
                  <a:tabLst>
                    <a:tab pos="254794" algn="l"/>
                    <a:tab pos="4291013" algn="l"/>
                  </a:tabLst>
                </a:pPr>
                <a:r>
                  <a:rPr lang="en-US" altLang="en-US" dirty="0">
                    <a:sym typeface="Symbol" pitchFamily="18" charset="2"/>
                  </a:rPr>
                  <a:t>Let Y is the dependent variable of interest and x is a predictor variable, </a:t>
                </a:r>
              </a:p>
              <a:p>
                <a:pPr marL="475060" lvl="1" indent="-176213">
                  <a:spcBef>
                    <a:spcPts val="1350"/>
                  </a:spcBef>
                  <a:tabLst>
                    <a:tab pos="254794" algn="l"/>
                    <a:tab pos="4291013" algn="l"/>
                  </a:tabLst>
                </a:pPr>
                <a:r>
                  <a:rPr lang="en-US" altLang="en-US" dirty="0">
                    <a:sym typeface="Symbol" pitchFamily="18" charset="2"/>
                  </a:rPr>
                  <a:t>In simple logistic regression, we have</a:t>
                </a:r>
              </a:p>
              <a:p>
                <a:pPr marL="475060" lvl="1" indent="-176213">
                  <a:spcBef>
                    <a:spcPts val="1350"/>
                  </a:spcBef>
                  <a:tabLst>
                    <a:tab pos="254794" algn="l"/>
                    <a:tab pos="4291013" algn="l"/>
                  </a:tabLst>
                </a:pPr>
                <a:endParaRPr lang="en-US" altLang="en-US" dirty="0">
                  <a:sym typeface="Symbol" pitchFamily="18" charset="2"/>
                </a:endParaRPr>
              </a:p>
              <a:p>
                <a:pPr marL="1371600" lvl="3" indent="-158353">
                  <a:spcBef>
                    <a:spcPts val="1350"/>
                  </a:spcBef>
                  <a:buNone/>
                  <a:tabLst>
                    <a:tab pos="254794" algn="l"/>
                    <a:tab pos="4291013" algn="l"/>
                  </a:tabLst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  <a:sym typeface="Symbol" pitchFamily="18" charset="2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sym typeface="Symbol" pitchFamily="18" charset="2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sym typeface="Symbol" pitchFamily="18" charset="2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sym typeface="Symbol" pitchFamily="18" charset="2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sym typeface="Symbol" pitchFamily="18" charset="2"/>
                                  </a:rPr>
                                  <m:t>𝜋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sym typeface="Symbol" pitchFamily="18" charset="2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sym typeface="Symbol" pitchFamily="18" charset="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sym typeface="Symbol" pitchFamily="18" charset="2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sym typeface="Symbol" pitchFamily="18" charset="2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sym typeface="Symbol" pitchFamily="18" charset="2"/>
                                  </a:rPr>
                                  <m:t>)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sym typeface="Symbol" pitchFamily="18" charset="2"/>
                                  </a:rPr>
                                  <m:t>1−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sym typeface="Symbol" pitchFamily="18" charset="2"/>
                                  </a:rPr>
                                  <m:t>𝜋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sym typeface="Symbol" pitchFamily="18" charset="2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sym typeface="Symbol" pitchFamily="18" charset="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sym typeface="Symbol" pitchFamily="18" charset="2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sym typeface="Symbol" pitchFamily="18" charset="2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sym typeface="Symbol" pitchFamily="18" charset="2"/>
                                  </a:rPr>
                                  <m:t>)</m:t>
                                </m:r>
                              </m:den>
                            </m:f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  <a:sym typeface="Symbol" pitchFamily="18" charset="2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sym typeface="Symbol" pitchFamily="18" charset="2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sym typeface="Symbol" pitchFamily="18" charset="2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sym typeface="Symbol" pitchFamily="18" charset="2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sym typeface="Symbol" pitchFamily="18" charset="2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sym typeface="Symbol" pitchFamily="18" charset="2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sym typeface="Symbol" pitchFamily="18" charset="2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sym typeface="Symbol" pitchFamily="18" charset="2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sym typeface="Symbol" pitchFamily="18" charset="2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sym typeface="Symbol" pitchFamily="18" charset="2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sym typeface="Symbol" pitchFamily="18" charset="2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sym typeface="Symbol" pitchFamily="18" charset="2"/>
                  </a:rPr>
                  <a:t> </a:t>
                </a:r>
              </a:p>
              <a:p>
                <a:pPr marL="1371600" lvl="3" indent="-158353">
                  <a:spcBef>
                    <a:spcPts val="1350"/>
                  </a:spcBef>
                  <a:buNone/>
                  <a:tabLst>
                    <a:tab pos="254794" algn="l"/>
                    <a:tab pos="4291013" algn="l"/>
                  </a:tabLst>
                </a:pPr>
                <a:endParaRPr lang="en-US" dirty="0">
                  <a:sym typeface="Symbol" pitchFamily="18" charset="2"/>
                </a:endParaRPr>
              </a:p>
              <a:p>
                <a:pPr marL="1371600" lvl="3" indent="-158353">
                  <a:spcBef>
                    <a:spcPts val="1350"/>
                  </a:spcBef>
                  <a:buNone/>
                  <a:tabLst>
                    <a:tab pos="254794" algn="l"/>
                    <a:tab pos="4291013" algn="l"/>
                  </a:tabLst>
                </a:pPr>
                <a:r>
                  <a:rPr lang="en-US" dirty="0">
                    <a:sym typeface="Symbol" pitchFamily="18" charset="2"/>
                  </a:rPr>
                  <a:t>where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sym typeface="Symbol" pitchFamily="18" charset="2"/>
                      </a:rPr>
                      <m:t>𝜋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sym typeface="Symbol" pitchFamily="18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sym typeface="Symbol" pitchFamily="18" charset="2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sym typeface="Symbol" pitchFamily="18" charset="2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sym typeface="Symbol" pitchFamily="18" charset="2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  <a:sym typeface="Symbol" pitchFamily="18" charset="2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sym typeface="Symbol" pitchFamily="18" charset="2"/>
                      </a:rPr>
                      <m:t>P</m:t>
                    </m:r>
                    <m:r>
                      <a:rPr lang="en-US" b="0" i="0" smtClean="0">
                        <a:latin typeface="Cambria Math" panose="02040503050406030204" pitchFamily="18" charset="0"/>
                        <a:sym typeface="Symbol" pitchFamily="18" charset="2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sym typeface="Symbol" pitchFamily="18" charset="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sym typeface="Symbol" pitchFamily="18" charset="2"/>
                          </a:rPr>
                          <m:t>Y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sym typeface="Symbol" pitchFamily="18" charset="2"/>
                          </a:rPr>
                          <m:t>i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  <a:sym typeface="Symbol" pitchFamily="18" charset="2"/>
                      </a:rPr>
                      <m:t>=1|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sym typeface="Symbol" pitchFamily="18" charset="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sym typeface="Symbol" pitchFamily="18" charset="2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sym typeface="Symbol" pitchFamily="18" charset="2"/>
                          </a:rPr>
                          <m:t>i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  <a:sym typeface="Symbol" pitchFamily="18" charset="2"/>
                      </a:rPr>
                      <m:t>)</m:t>
                    </m:r>
                  </m:oMath>
                </a14:m>
                <a:endParaRPr lang="en-US" dirty="0">
                  <a:sym typeface="Symbol" pitchFamily="18" charset="2"/>
                </a:endParaRPr>
              </a:p>
              <a:p>
                <a:pPr marL="298847" lvl="1" indent="0">
                  <a:spcBef>
                    <a:spcPts val="1350"/>
                  </a:spcBef>
                  <a:buNone/>
                  <a:tabLst>
                    <a:tab pos="254794" algn="l"/>
                    <a:tab pos="4291013" algn="l"/>
                  </a:tabLst>
                </a:pPr>
                <a:endParaRPr lang="en-US" dirty="0">
                  <a:sym typeface="Symbol" pitchFamily="18" charset="2"/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blipFill>
                <a:blip r:embed="rId2"/>
                <a:stretch>
                  <a:fillRect l="-1250" t="-18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265189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z="4000" dirty="0"/>
              <a:t>Simple Poisson Regression Model </a:t>
            </a:r>
            <a:endParaRPr lang="en-US" sz="400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9254A6-01F4-CEE0-0046-AE191F9DC8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June 7, 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6B6799-DAC7-4F9F-DF4E-3C200AF8AE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17 Notes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EEA47A-FE65-D81B-B17A-18B52FCB4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14826-1AC5-CA47-A0B0-418F5329A828}" type="slidenum">
              <a:rPr lang="en-US" smtClean="0"/>
              <a:t>27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sz="quarter" idx="14"/>
              </p:nvPr>
            </p:nvSpPr>
            <p:spPr/>
            <p:txBody>
              <a:bodyPr>
                <a:noAutofit/>
              </a:bodyPr>
              <a:lstStyle/>
              <a:p>
                <a:pPr>
                  <a:tabLst>
                    <a:tab pos="254794" algn="l"/>
                    <a:tab pos="4291013" algn="l"/>
                  </a:tabLst>
                </a:pPr>
                <a:r>
                  <a:rPr lang="en-US" altLang="en-US" dirty="0">
                    <a:sym typeface="Symbol" pitchFamily="18" charset="2"/>
                  </a:rPr>
                  <a:t>What do we model in a Poisson regression?</a:t>
                </a:r>
              </a:p>
              <a:p>
                <a:pPr>
                  <a:tabLst>
                    <a:tab pos="254794" algn="l"/>
                    <a:tab pos="4291013" algn="l"/>
                  </a:tabLst>
                </a:pPr>
                <a:endParaRPr lang="en-US" altLang="en-US" dirty="0">
                  <a:sym typeface="Symbol" pitchFamily="18" charset="2"/>
                </a:endParaRPr>
              </a:p>
              <a:p>
                <a:pPr>
                  <a:tabLst>
                    <a:tab pos="254794" algn="l"/>
                    <a:tab pos="4291013" algn="l"/>
                  </a:tabLst>
                </a:pPr>
                <a:r>
                  <a:rPr lang="en-US" altLang="en-US" dirty="0">
                    <a:sym typeface="Symbol" pitchFamily="18" charset="2"/>
                  </a:rPr>
                  <a:t>Log of conditional mean of Y given x</a:t>
                </a:r>
              </a:p>
              <a:p>
                <a:pPr>
                  <a:tabLst>
                    <a:tab pos="254794" algn="l"/>
                    <a:tab pos="4291013" algn="l"/>
                  </a:tabLst>
                </a:pPr>
                <a:endParaRPr lang="en-US" altLang="en-US" sz="1100" dirty="0">
                  <a:sym typeface="Symbol" pitchFamily="18" charset="2"/>
                </a:endParaRPr>
              </a:p>
              <a:p>
                <a:pPr lvl="1">
                  <a:tabLst>
                    <a:tab pos="254794" algn="l"/>
                    <a:tab pos="4291013" algn="l"/>
                  </a:tabLst>
                </a:pPr>
                <a:r>
                  <a:rPr lang="en-US" altLang="en-US" dirty="0">
                    <a:sym typeface="Symbol" pitchFamily="18" charset="2"/>
                  </a:rPr>
                  <a:t>L</a:t>
                </a:r>
                <a:r>
                  <a:rPr lang="en-US" altLang="en-US" dirty="0"/>
                  <a:t>et </a:t>
                </a:r>
                <a:r>
                  <a:rPr lang="en-US" altLang="en-US" b="1" dirty="0"/>
                  <a:t>Y be a Poisson count for </a:t>
                </a:r>
                <a:r>
                  <a:rPr lang="en-US" altLang="en-US" b="1" dirty="0">
                    <a:solidFill>
                      <a:schemeClr val="accent6"/>
                    </a:solidFill>
                  </a:rPr>
                  <a:t>a given unit of time</a:t>
                </a:r>
                <a:r>
                  <a:rPr lang="en-US" altLang="en-US" dirty="0"/>
                  <a:t>, then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Symbol" pitchFamily="18" charset="2"/>
                      </a:rPr>
                      <m:t>𝜇</m:t>
                    </m:r>
                    <m:r>
                      <a:rPr lang="en-US" alt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Symbol" pitchFamily="18" charset="2"/>
                      </a:rPr>
                      <m:t>(</m:t>
                    </m:r>
                    <m:r>
                      <a:rPr lang="en-US" alt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Symbol" pitchFamily="18" charset="2"/>
                      </a:rPr>
                      <m:t>𝑥</m:t>
                    </m:r>
                    <m:r>
                      <a:rPr lang="en-US" alt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Symbol" pitchFamily="18" charset="2"/>
                      </a:rPr>
                      <m:t>) =</m:t>
                    </m:r>
                    <m:r>
                      <a:rPr lang="en-US" alt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Symbol" pitchFamily="18" charset="2"/>
                      </a:rPr>
                      <m:t>𝜆</m:t>
                    </m:r>
                    <m:r>
                      <a:rPr lang="en-US" alt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Symbol" pitchFamily="18" charset="2"/>
                      </a:rPr>
                      <m:t>(</m:t>
                    </m:r>
                    <m:r>
                      <a:rPr lang="en-US" alt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Symbol" pitchFamily="18" charset="2"/>
                      </a:rPr>
                      <m:t>𝑥</m:t>
                    </m:r>
                    <m:r>
                      <a:rPr lang="en-US" alt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Symbol" pitchFamily="18" charset="2"/>
                      </a:rPr>
                      <m:t>) </m:t>
                    </m:r>
                  </m:oMath>
                </a14:m>
                <a:endParaRPr lang="en-US" altLang="en-US" dirty="0">
                  <a:solidFill>
                    <a:schemeClr val="tx1"/>
                  </a:solidFill>
                  <a:sym typeface="Symbol" pitchFamily="18" charset="2"/>
                </a:endParaRPr>
              </a:p>
              <a:p>
                <a:pPr lvl="1">
                  <a:tabLst>
                    <a:tab pos="254794" algn="l"/>
                    <a:tab pos="4291013" algn="l"/>
                  </a:tabLst>
                </a:pPr>
                <a:endParaRPr lang="en-US" altLang="en-US" dirty="0">
                  <a:solidFill>
                    <a:schemeClr val="tx1"/>
                  </a:solidFill>
                  <a:sym typeface="Symbol" pitchFamily="18" charset="2"/>
                </a:endParaRPr>
              </a:p>
              <a:p>
                <a:pPr lvl="1">
                  <a:tabLst>
                    <a:tab pos="254794" algn="l"/>
                    <a:tab pos="4291013" algn="l"/>
                  </a:tabLst>
                </a:pPr>
                <a:r>
                  <a:rPr lang="en-US" altLang="en-US" dirty="0">
                    <a:sym typeface="Symbol" pitchFamily="18" charset="2"/>
                  </a:rPr>
                  <a:t>In a simple Poisson regression, we have</a:t>
                </a:r>
              </a:p>
              <a:p>
                <a:pPr lvl="1">
                  <a:tabLst>
                    <a:tab pos="254794" algn="l"/>
                    <a:tab pos="4291013" algn="l"/>
                  </a:tabLst>
                </a:pPr>
                <a:endParaRPr lang="en-US" altLang="en-US" dirty="0">
                  <a:sym typeface="Symbol" pitchFamily="18" charset="2"/>
                </a:endParaRPr>
              </a:p>
              <a:p>
                <a:pPr marL="457200" lvl="1" indent="0">
                  <a:buNone/>
                  <a:tabLst>
                    <a:tab pos="254794" algn="l"/>
                    <a:tab pos="4291013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en-US" b="0" i="1" smtClean="0">
                              <a:latin typeface="Cambria Math" panose="02040503050406030204" pitchFamily="18" charset="0"/>
                              <a:sym typeface="Symbol" pitchFamily="18" charset="2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en-US" b="0" i="0" smtClean="0">
                              <a:latin typeface="Cambria Math" panose="02040503050406030204" pitchFamily="18" charset="0"/>
                              <a:sym typeface="Symbol" pitchFamily="18" charset="2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US" altLang="en-US" b="0" i="1" smtClean="0">
                                  <a:latin typeface="Cambria Math" panose="02040503050406030204" pitchFamily="18" charset="0"/>
                                  <a:sym typeface="Symbol" pitchFamily="18" charset="2"/>
                                </a:rPr>
                              </m:ctrlPr>
                            </m:dPr>
                            <m:e>
                              <m:r>
                                <a:rPr lang="en-US" altLang="en-US" b="0" i="1" smtClean="0">
                                  <a:latin typeface="Cambria Math" panose="02040503050406030204" pitchFamily="18" charset="0"/>
                                  <a:sym typeface="Symbol" pitchFamily="18" charset="2"/>
                                </a:rPr>
                                <m:t>𝜇</m:t>
                              </m:r>
                              <m:d>
                                <m:dPr>
                                  <m:ctrlPr>
                                    <a:rPr lang="en-US" altLang="en-US" b="0" i="1" smtClean="0">
                                      <a:latin typeface="Cambria Math" panose="02040503050406030204" pitchFamily="18" charset="0"/>
                                      <a:sym typeface="Symbol" pitchFamily="18" charset="2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en-US" b="0" i="1" smtClean="0">
                                          <a:latin typeface="Cambria Math" panose="02040503050406030204" pitchFamily="18" charset="0"/>
                                          <a:sym typeface="Symbol" pitchFamily="18" charset="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en-US" b="0" i="1" smtClean="0">
                                          <a:latin typeface="Cambria Math" panose="02040503050406030204" pitchFamily="18" charset="0"/>
                                          <a:sym typeface="Symbol" pitchFamily="18" charset="2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en-US" b="0" i="1" smtClean="0">
                                          <a:latin typeface="Cambria Math" panose="02040503050406030204" pitchFamily="18" charset="0"/>
                                          <a:sym typeface="Symbol" pitchFamily="18" charset="2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altLang="en-US" b="0" i="1" smtClean="0">
                          <a:latin typeface="Cambria Math" panose="02040503050406030204" pitchFamily="18" charset="0"/>
                          <a:sym typeface="Symbol" pitchFamily="18" charset="2"/>
                        </a:rPr>
                        <m:t>=</m:t>
                      </m:r>
                      <m:func>
                        <m:funcPr>
                          <m:ctrlPr>
                            <a:rPr lang="en-US" altLang="en-US" i="1">
                              <a:latin typeface="Cambria Math" panose="02040503050406030204" pitchFamily="18" charset="0"/>
                              <a:sym typeface="Symbol" pitchFamily="18" charset="2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en-US">
                              <a:latin typeface="Cambria Math" panose="02040503050406030204" pitchFamily="18" charset="0"/>
                              <a:sym typeface="Symbol" pitchFamily="18" charset="2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US" altLang="en-US" i="1">
                                  <a:latin typeface="Cambria Math" panose="02040503050406030204" pitchFamily="18" charset="0"/>
                                  <a:sym typeface="Symbol" pitchFamily="18" charset="2"/>
                                </a:rPr>
                              </m:ctrlPr>
                            </m:dPr>
                            <m:e>
                              <m:r>
                                <a:rPr lang="en-US" altLang="en-US" b="0" i="1" smtClean="0">
                                  <a:latin typeface="Cambria Math" panose="02040503050406030204" pitchFamily="18" charset="0"/>
                                  <a:sym typeface="Symbol" pitchFamily="18" charset="2"/>
                                </a:rPr>
                                <m:t>𝜆</m:t>
                              </m:r>
                              <m:d>
                                <m:dPr>
                                  <m:ctrlPr>
                                    <a:rPr lang="en-US" altLang="en-US" i="1">
                                      <a:latin typeface="Cambria Math" panose="02040503050406030204" pitchFamily="18" charset="0"/>
                                      <a:sym typeface="Symbol" pitchFamily="18" charset="2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en-US" i="1">
                                          <a:latin typeface="Cambria Math" panose="02040503050406030204" pitchFamily="18" charset="0"/>
                                          <a:sym typeface="Symbol" pitchFamily="18" charset="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en-US" i="1">
                                          <a:latin typeface="Cambria Math" panose="02040503050406030204" pitchFamily="18" charset="0"/>
                                          <a:sym typeface="Symbol" pitchFamily="18" charset="2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en-US" i="1">
                                          <a:latin typeface="Cambria Math" panose="02040503050406030204" pitchFamily="18" charset="0"/>
                                          <a:sym typeface="Symbol" pitchFamily="18" charset="2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altLang="en-US" b="0" i="1" smtClean="0">
                          <a:latin typeface="Cambria Math" panose="02040503050406030204" pitchFamily="18" charset="0"/>
                          <a:sym typeface="Symbol" pitchFamily="18" charset="2"/>
                        </a:rPr>
                        <m:t>=</m:t>
                      </m:r>
                      <m:sSub>
                        <m:sSubPr>
                          <m:ctrlPr>
                            <a:rPr lang="en-US" altLang="en-US" b="0" i="1" smtClean="0">
                              <a:latin typeface="Cambria Math" panose="02040503050406030204" pitchFamily="18" charset="0"/>
                              <a:sym typeface="Symbol" pitchFamily="18" charset="2"/>
                            </a:rPr>
                          </m:ctrlPr>
                        </m:sSubPr>
                        <m:e>
                          <m:r>
                            <a:rPr lang="en-US" altLang="en-US" b="0" i="1" smtClean="0">
                              <a:latin typeface="Cambria Math" panose="02040503050406030204" pitchFamily="18" charset="0"/>
                              <a:sym typeface="Symbol" pitchFamily="18" charset="2"/>
                            </a:rPr>
                            <m:t>𝛽</m:t>
                          </m:r>
                        </m:e>
                        <m:sub>
                          <m:r>
                            <a:rPr lang="en-US" altLang="en-US" b="0" i="1" smtClean="0">
                              <a:latin typeface="Cambria Math" panose="02040503050406030204" pitchFamily="18" charset="0"/>
                              <a:sym typeface="Symbol" pitchFamily="18" charset="2"/>
                            </a:rPr>
                            <m:t>0</m:t>
                          </m:r>
                        </m:sub>
                      </m:sSub>
                      <m:r>
                        <a:rPr lang="en-US" altLang="en-US" b="0" i="1" smtClean="0">
                          <a:latin typeface="Cambria Math" panose="02040503050406030204" pitchFamily="18" charset="0"/>
                          <a:sym typeface="Symbol" pitchFamily="18" charset="2"/>
                        </a:rPr>
                        <m:t>+</m:t>
                      </m:r>
                      <m:sSub>
                        <m:sSubPr>
                          <m:ctrlPr>
                            <a:rPr lang="en-US" altLang="en-US" b="0" i="1" smtClean="0">
                              <a:latin typeface="Cambria Math" panose="02040503050406030204" pitchFamily="18" charset="0"/>
                              <a:sym typeface="Symbol" pitchFamily="18" charset="2"/>
                            </a:rPr>
                          </m:ctrlPr>
                        </m:sSubPr>
                        <m:e>
                          <m:r>
                            <a:rPr lang="en-US" altLang="en-US" b="0" i="1" smtClean="0">
                              <a:latin typeface="Cambria Math" panose="02040503050406030204" pitchFamily="18" charset="0"/>
                              <a:sym typeface="Symbol" pitchFamily="18" charset="2"/>
                            </a:rPr>
                            <m:t>𝛽</m:t>
                          </m:r>
                        </m:e>
                        <m:sub>
                          <m:r>
                            <a:rPr lang="en-US" altLang="en-US" b="0" i="1" smtClean="0">
                              <a:latin typeface="Cambria Math" panose="02040503050406030204" pitchFamily="18" charset="0"/>
                              <a:sym typeface="Symbol" pitchFamily="18" charset="2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en-US" b="0" i="1" smtClean="0">
                              <a:latin typeface="Cambria Math" panose="02040503050406030204" pitchFamily="18" charset="0"/>
                              <a:sym typeface="Symbol" pitchFamily="18" charset="2"/>
                            </a:rPr>
                          </m:ctrlPr>
                        </m:sSubPr>
                        <m:e>
                          <m:r>
                            <a:rPr lang="en-US" altLang="en-US" b="0" i="1" smtClean="0">
                              <a:latin typeface="Cambria Math" panose="02040503050406030204" pitchFamily="18" charset="0"/>
                              <a:sym typeface="Symbol" pitchFamily="18" charset="2"/>
                            </a:rPr>
                            <m:t>𝑥</m:t>
                          </m:r>
                        </m:e>
                        <m:sub>
                          <m:r>
                            <a:rPr lang="en-US" altLang="en-US" b="0" i="1" smtClean="0">
                              <a:latin typeface="Cambria Math" panose="02040503050406030204" pitchFamily="18" charset="0"/>
                              <a:sym typeface="Symbol" pitchFamily="18" charset="2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altLang="en-US" dirty="0">
                  <a:sym typeface="Symbol" pitchFamily="18" charset="2"/>
                </a:endParaRPr>
              </a:p>
              <a:p>
                <a:pPr marL="457200" lvl="1" indent="0">
                  <a:buNone/>
                  <a:tabLst>
                    <a:tab pos="254794" algn="l"/>
                    <a:tab pos="4291013" algn="l"/>
                  </a:tabLst>
                </a:pPr>
                <a:endParaRPr lang="en-US" altLang="en-US" dirty="0">
                  <a:sym typeface="Symbol" pitchFamily="18" charset="2"/>
                </a:endParaRPr>
              </a:p>
              <a:p>
                <a:pPr lvl="1">
                  <a:tabLst>
                    <a:tab pos="254794" algn="l"/>
                    <a:tab pos="4291013" algn="l"/>
                  </a:tabLst>
                </a:pPr>
                <a:r>
                  <a:rPr lang="en-US" altLang="en-US" dirty="0">
                    <a:sym typeface="Symbol" pitchFamily="18" charset="2"/>
                  </a:rPr>
                  <a:t>So this is also called a </a:t>
                </a:r>
                <a:r>
                  <a:rPr lang="en-US" altLang="en-US" b="1" dirty="0">
                    <a:solidFill>
                      <a:schemeClr val="accent5"/>
                    </a:solidFill>
                    <a:sym typeface="Symbol" pitchFamily="18" charset="2"/>
                  </a:rPr>
                  <a:t>log-linear</a:t>
                </a:r>
                <a:r>
                  <a:rPr lang="en-US" altLang="en-US" dirty="0">
                    <a:sym typeface="Symbol" pitchFamily="18" charset="2"/>
                  </a:rPr>
                  <a:t> model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blipFill>
                <a:blip r:embed="rId2"/>
                <a:stretch>
                  <a:fillRect l="-1250" t="-1874" b="-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645845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Parameter Interpretation (I)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56859073-89A0-B316-E322-B71CDC5F2F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June 7, 2023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6B33E54-9A22-22F4-0CF1-DF14A8EF66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17 Notes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701ED2C-341B-CA4D-E06E-79DF7CA20B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14826-1AC5-CA47-A0B0-418F5329A828}" type="slidenum">
              <a:rPr lang="en-US" smtClean="0"/>
              <a:t>28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sz="quarter" idx="14"/>
              </p:nvPr>
            </p:nvSpPr>
            <p:spPr>
              <a:xfrm>
                <a:off x="152399" y="1139952"/>
                <a:ext cx="10453141" cy="5413248"/>
              </a:xfrm>
            </p:spPr>
            <p:txBody>
              <a:bodyPr>
                <a:normAutofit/>
              </a:bodyPr>
              <a:lstStyle/>
              <a:p>
                <a:pPr marL="210741" indent="-210741">
                  <a:lnSpc>
                    <a:spcPct val="100000"/>
                  </a:lnSpc>
                  <a:spcBef>
                    <a:spcPts val="0"/>
                  </a:spcBef>
                  <a:tabLst>
                    <a:tab pos="254794" algn="l"/>
                    <a:tab pos="4291013" algn="l"/>
                  </a:tabLst>
                </a:pPr>
                <a:r>
                  <a:rPr lang="en-US" altLang="en-US" dirty="0">
                    <a:sym typeface="Symbol" pitchFamily="18" charset="2"/>
                  </a:rPr>
                  <a:t>In simple Poisson regression: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  <a:tabLst>
                    <a:tab pos="254794" algn="l"/>
                    <a:tab pos="4291013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en-US" b="0" i="1" smtClean="0">
                              <a:latin typeface="Cambria Math" panose="02040503050406030204" pitchFamily="18" charset="0"/>
                              <a:sym typeface="Symbol" pitchFamily="18" charset="2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en-US" b="0" i="0" smtClean="0">
                              <a:latin typeface="Cambria Math" panose="02040503050406030204" pitchFamily="18" charset="0"/>
                              <a:sym typeface="Symbol" pitchFamily="18" charset="2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US" altLang="en-US" b="0" i="1" smtClean="0">
                                  <a:latin typeface="Cambria Math" panose="02040503050406030204" pitchFamily="18" charset="0"/>
                                  <a:sym typeface="Symbol" pitchFamily="18" charset="2"/>
                                </a:rPr>
                              </m:ctrlPr>
                            </m:dPr>
                            <m:e>
                              <m:r>
                                <a:rPr lang="en-US" altLang="en-US" b="0" i="1" smtClean="0">
                                  <a:latin typeface="Cambria Math" panose="02040503050406030204" pitchFamily="18" charset="0"/>
                                  <a:sym typeface="Symbol" pitchFamily="18" charset="2"/>
                                </a:rPr>
                                <m:t>𝜇</m:t>
                              </m:r>
                              <m:d>
                                <m:dPr>
                                  <m:ctrlPr>
                                    <a:rPr lang="en-US" altLang="en-US" b="0" i="1" smtClean="0">
                                      <a:latin typeface="Cambria Math" panose="02040503050406030204" pitchFamily="18" charset="0"/>
                                      <a:sym typeface="Symbol" pitchFamily="18" charset="2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en-US" b="0" i="1" smtClean="0">
                                          <a:latin typeface="Cambria Math" panose="02040503050406030204" pitchFamily="18" charset="0"/>
                                          <a:sym typeface="Symbol" pitchFamily="18" charset="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en-US" b="0" i="1" smtClean="0">
                                          <a:latin typeface="Cambria Math" panose="02040503050406030204" pitchFamily="18" charset="0"/>
                                          <a:sym typeface="Symbol" pitchFamily="18" charset="2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en-US" b="0" i="1" smtClean="0">
                                          <a:latin typeface="Cambria Math" panose="02040503050406030204" pitchFamily="18" charset="0"/>
                                          <a:sym typeface="Symbol" pitchFamily="18" charset="2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altLang="en-US" b="0" i="1" smtClean="0">
                          <a:latin typeface="Cambria Math" panose="02040503050406030204" pitchFamily="18" charset="0"/>
                          <a:sym typeface="Symbol" pitchFamily="18" charset="2"/>
                        </a:rPr>
                        <m:t>=</m:t>
                      </m:r>
                      <m:func>
                        <m:funcPr>
                          <m:ctrlPr>
                            <a:rPr lang="en-US" altLang="en-US" i="1">
                              <a:latin typeface="Cambria Math" panose="02040503050406030204" pitchFamily="18" charset="0"/>
                              <a:sym typeface="Symbol" pitchFamily="18" charset="2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en-US">
                              <a:latin typeface="Cambria Math" panose="02040503050406030204" pitchFamily="18" charset="0"/>
                              <a:sym typeface="Symbol" pitchFamily="18" charset="2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US" altLang="en-US" i="1">
                                  <a:latin typeface="Cambria Math" panose="02040503050406030204" pitchFamily="18" charset="0"/>
                                  <a:sym typeface="Symbol" pitchFamily="18" charset="2"/>
                                </a:rPr>
                              </m:ctrlPr>
                            </m:dPr>
                            <m:e>
                              <m:r>
                                <a:rPr lang="en-US" altLang="en-US" b="0" i="1" smtClean="0">
                                  <a:latin typeface="Cambria Math" panose="02040503050406030204" pitchFamily="18" charset="0"/>
                                  <a:sym typeface="Symbol" pitchFamily="18" charset="2"/>
                                </a:rPr>
                                <m:t>𝜆</m:t>
                              </m:r>
                              <m:d>
                                <m:dPr>
                                  <m:ctrlPr>
                                    <a:rPr lang="en-US" altLang="en-US" i="1">
                                      <a:latin typeface="Cambria Math" panose="02040503050406030204" pitchFamily="18" charset="0"/>
                                      <a:sym typeface="Symbol" pitchFamily="18" charset="2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en-US" i="1">
                                          <a:latin typeface="Cambria Math" panose="02040503050406030204" pitchFamily="18" charset="0"/>
                                          <a:sym typeface="Symbol" pitchFamily="18" charset="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en-US" i="1">
                                          <a:latin typeface="Cambria Math" panose="02040503050406030204" pitchFamily="18" charset="0"/>
                                          <a:sym typeface="Symbol" pitchFamily="18" charset="2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en-US" i="1">
                                          <a:latin typeface="Cambria Math" panose="02040503050406030204" pitchFamily="18" charset="0"/>
                                          <a:sym typeface="Symbol" pitchFamily="18" charset="2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altLang="en-US" b="0" i="1" smtClean="0">
                          <a:latin typeface="Cambria Math" panose="02040503050406030204" pitchFamily="18" charset="0"/>
                          <a:sym typeface="Symbol" pitchFamily="18" charset="2"/>
                        </a:rPr>
                        <m:t>=</m:t>
                      </m:r>
                      <m:sSub>
                        <m:sSubPr>
                          <m:ctrlPr>
                            <a:rPr lang="en-US" altLang="en-US" b="0" i="1" smtClean="0">
                              <a:latin typeface="Cambria Math" panose="02040503050406030204" pitchFamily="18" charset="0"/>
                              <a:sym typeface="Symbol" pitchFamily="18" charset="2"/>
                            </a:rPr>
                          </m:ctrlPr>
                        </m:sSubPr>
                        <m:e>
                          <m:r>
                            <a:rPr lang="en-US" altLang="en-US" b="0" i="1" smtClean="0">
                              <a:latin typeface="Cambria Math" panose="02040503050406030204" pitchFamily="18" charset="0"/>
                              <a:sym typeface="Symbol" pitchFamily="18" charset="2"/>
                            </a:rPr>
                            <m:t>𝛽</m:t>
                          </m:r>
                        </m:e>
                        <m:sub>
                          <m:r>
                            <a:rPr lang="en-US" altLang="en-US" b="0" i="1" smtClean="0">
                              <a:latin typeface="Cambria Math" panose="02040503050406030204" pitchFamily="18" charset="0"/>
                              <a:sym typeface="Symbol" pitchFamily="18" charset="2"/>
                            </a:rPr>
                            <m:t>0</m:t>
                          </m:r>
                        </m:sub>
                      </m:sSub>
                      <m:r>
                        <a:rPr lang="en-US" altLang="en-US" b="0" i="1" smtClean="0">
                          <a:latin typeface="Cambria Math" panose="02040503050406030204" pitchFamily="18" charset="0"/>
                          <a:sym typeface="Symbol" pitchFamily="18" charset="2"/>
                        </a:rPr>
                        <m:t>+</m:t>
                      </m:r>
                      <m:sSub>
                        <m:sSubPr>
                          <m:ctrlPr>
                            <a:rPr lang="en-US" altLang="en-US" b="0" i="1" smtClean="0">
                              <a:latin typeface="Cambria Math" panose="02040503050406030204" pitchFamily="18" charset="0"/>
                              <a:sym typeface="Symbol" pitchFamily="18" charset="2"/>
                            </a:rPr>
                          </m:ctrlPr>
                        </m:sSubPr>
                        <m:e>
                          <m:r>
                            <a:rPr lang="en-US" altLang="en-US" b="0" i="1" smtClean="0">
                              <a:latin typeface="Cambria Math" panose="02040503050406030204" pitchFamily="18" charset="0"/>
                              <a:sym typeface="Symbol" pitchFamily="18" charset="2"/>
                            </a:rPr>
                            <m:t>𝛽</m:t>
                          </m:r>
                        </m:e>
                        <m:sub>
                          <m:r>
                            <a:rPr lang="en-US" altLang="en-US" b="0" i="1" smtClean="0">
                              <a:latin typeface="Cambria Math" panose="02040503050406030204" pitchFamily="18" charset="0"/>
                              <a:sym typeface="Symbol" pitchFamily="18" charset="2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en-US" b="0" i="1" smtClean="0">
                              <a:latin typeface="Cambria Math" panose="02040503050406030204" pitchFamily="18" charset="0"/>
                              <a:sym typeface="Symbol" pitchFamily="18" charset="2"/>
                            </a:rPr>
                          </m:ctrlPr>
                        </m:sSubPr>
                        <m:e>
                          <m:r>
                            <a:rPr lang="en-US" altLang="en-US" b="0" i="1" smtClean="0">
                              <a:latin typeface="Cambria Math" panose="02040503050406030204" pitchFamily="18" charset="0"/>
                              <a:sym typeface="Symbol" pitchFamily="18" charset="2"/>
                            </a:rPr>
                            <m:t>𝑥</m:t>
                          </m:r>
                        </m:e>
                        <m:sub>
                          <m:r>
                            <a:rPr lang="en-US" altLang="en-US" b="0" i="1" smtClean="0">
                              <a:latin typeface="Cambria Math" panose="02040503050406030204" pitchFamily="18" charset="0"/>
                              <a:sym typeface="Symbol" pitchFamily="18" charset="2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altLang="en-US" dirty="0">
                  <a:sym typeface="Symbol" pitchFamily="18" charset="2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  <a:tabLst>
                    <a:tab pos="254794" algn="l"/>
                    <a:tab pos="4291013" algn="l"/>
                  </a:tabLst>
                </a:pPr>
                <a:endParaRPr lang="en-US" altLang="en-US" sz="1200" dirty="0">
                  <a:sym typeface="Symbol" pitchFamily="18" charset="2"/>
                </a:endParaRPr>
              </a:p>
              <a:p>
                <a:pPr marL="210741" indent="-210741">
                  <a:lnSpc>
                    <a:spcPct val="100000"/>
                  </a:lnSpc>
                  <a:spcBef>
                    <a:spcPts val="0"/>
                  </a:spcBef>
                  <a:tabLst>
                    <a:tab pos="254794" algn="l"/>
                    <a:tab pos="4291013" algn="l"/>
                  </a:tabLst>
                </a:pPr>
                <a:r>
                  <a:rPr lang="en-US" altLang="en-US" dirty="0">
                    <a:sym typeface="Symbol" pitchFamily="18" charset="2"/>
                  </a:rPr>
                  <a:t>When </a:t>
                </a:r>
                <a14:m>
                  <m:oMath xmlns:m="http://schemas.openxmlformats.org/officeDocument/2006/math">
                    <m:r>
                      <a:rPr lang="en-US" altLang="en-US" b="1" i="1" dirty="0" smtClean="0">
                        <a:latin typeface="Cambria Math" panose="02040503050406030204" pitchFamily="18" charset="0"/>
                        <a:sym typeface="Symbol" pitchFamily="18" charset="2"/>
                      </a:rPr>
                      <m:t>𝒙</m:t>
                    </m:r>
                  </m:oMath>
                </a14:m>
                <a:r>
                  <a:rPr lang="en-US" altLang="en-US" b="1" dirty="0">
                    <a:sym typeface="Symbol" pitchFamily="18" charset="2"/>
                  </a:rPr>
                  <a:t> is a binary variable</a:t>
                </a:r>
                <a:r>
                  <a:rPr lang="en-US" altLang="en-US" dirty="0">
                    <a:sym typeface="Symbol" pitchFamily="18" charset="2"/>
                  </a:rPr>
                  <a:t>: How do we interpret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>
                            <a:latin typeface="Cambria Math" panose="02040503050406030204" pitchFamily="18" charset="0"/>
                            <a:sym typeface="Symbol" pitchFamily="18" charset="2"/>
                          </a:rPr>
                        </m:ctrlPr>
                      </m:sSubPr>
                      <m:e>
                        <m:r>
                          <a:rPr lang="en-US" altLang="en-US" i="1">
                            <a:latin typeface="Cambria Math" panose="02040503050406030204" pitchFamily="18" charset="0"/>
                            <a:sym typeface="Symbol" pitchFamily="18" charset="2"/>
                          </a:rPr>
                          <m:t>𝛽</m:t>
                        </m:r>
                      </m:e>
                      <m:sub>
                        <m:r>
                          <a:rPr lang="en-US" altLang="en-US" i="1">
                            <a:latin typeface="Cambria Math" panose="02040503050406030204" pitchFamily="18" charset="0"/>
                            <a:sym typeface="Symbol" pitchFamily="18" charset="2"/>
                          </a:rPr>
                          <m:t>0</m:t>
                        </m:r>
                      </m:sub>
                    </m:sSub>
                    <m:r>
                      <a:rPr lang="en-US" altLang="en-US" i="1">
                        <a:latin typeface="Cambria Math" panose="02040503050406030204" pitchFamily="18" charset="0"/>
                        <a:sym typeface="Symbol" pitchFamily="18" charset="2"/>
                      </a:rPr>
                      <m:t> </m:t>
                    </m:r>
                  </m:oMath>
                </a14:m>
                <a:r>
                  <a:rPr lang="en-US" altLang="en-US" dirty="0">
                    <a:sym typeface="Symbol" pitchFamily="18" charset="2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>
                            <a:latin typeface="Cambria Math" panose="02040503050406030204" pitchFamily="18" charset="0"/>
                            <a:sym typeface="Symbol" pitchFamily="18" charset="2"/>
                          </a:rPr>
                        </m:ctrlPr>
                      </m:sSubPr>
                      <m:e>
                        <m:r>
                          <a:rPr lang="en-US" altLang="en-US" i="1">
                            <a:latin typeface="Cambria Math" panose="02040503050406030204" pitchFamily="18" charset="0"/>
                            <a:sym typeface="Symbol" pitchFamily="18" charset="2"/>
                          </a:rPr>
                          <m:t>𝛽</m:t>
                        </m:r>
                      </m:e>
                      <m:sub>
                        <m:r>
                          <a:rPr lang="en-US" altLang="en-US" i="1">
                            <a:latin typeface="Cambria Math" panose="02040503050406030204" pitchFamily="18" charset="0"/>
                            <a:sym typeface="Symbol" pitchFamily="18" charset="2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en-US" dirty="0">
                    <a:sym typeface="Symbol" pitchFamily="18" charset="2"/>
                  </a:rPr>
                  <a:t>?</a:t>
                </a:r>
              </a:p>
              <a:p>
                <a:pPr marL="667941" lvl="1" indent="-210741">
                  <a:lnSpc>
                    <a:spcPct val="100000"/>
                  </a:lnSpc>
                  <a:spcBef>
                    <a:spcPts val="0"/>
                  </a:spcBef>
                  <a:tabLst>
                    <a:tab pos="254794" algn="l"/>
                    <a:tab pos="4291013" algn="l"/>
                  </a:tabLst>
                </a:pPr>
                <a:r>
                  <a:rPr lang="en-US" altLang="en-US" dirty="0">
                    <a:sym typeface="Symbol" pitchFamily="18" charset="2"/>
                  </a:rPr>
                  <a:t>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b="0" i="1" smtClean="0">
                            <a:latin typeface="Cambria Math" panose="02040503050406030204" pitchFamily="18" charset="0"/>
                            <a:sym typeface="Symbol" pitchFamily="18" charset="2"/>
                          </a:rPr>
                        </m:ctrlPr>
                      </m:sSubPr>
                      <m:e>
                        <m:r>
                          <a:rPr lang="en-US" altLang="en-US" b="0" i="1" smtClean="0">
                            <a:latin typeface="Cambria Math" panose="02040503050406030204" pitchFamily="18" charset="0"/>
                            <a:sym typeface="Symbol" pitchFamily="18" charset="2"/>
                          </a:rPr>
                          <m:t>𝑥</m:t>
                        </m:r>
                      </m:e>
                      <m:sub>
                        <m:r>
                          <a:rPr lang="en-US" altLang="en-US" b="0" i="1" smtClean="0">
                            <a:latin typeface="Cambria Math" panose="02040503050406030204" pitchFamily="18" charset="0"/>
                            <a:sym typeface="Symbol" pitchFamily="18" charset="2"/>
                          </a:rPr>
                          <m:t>𝑖</m:t>
                        </m:r>
                      </m:sub>
                    </m:sSub>
                    <m:r>
                      <a:rPr lang="en-US" altLang="en-US" b="0" i="1" smtClean="0">
                        <a:latin typeface="Cambria Math" panose="02040503050406030204" pitchFamily="18" charset="0"/>
                        <a:sym typeface="Symbol" pitchFamily="18" charset="2"/>
                      </a:rPr>
                      <m:t>=0</m:t>
                    </m:r>
                  </m:oMath>
                </a14:m>
                <a:r>
                  <a:rPr lang="en-US" altLang="en-US" dirty="0">
                    <a:sym typeface="Symbol" pitchFamily="18" charset="2"/>
                  </a:rPr>
                  <a:t>:</a:t>
                </a:r>
              </a:p>
              <a:p>
                <a:pPr marL="667941" lvl="1" indent="-210741">
                  <a:lnSpc>
                    <a:spcPct val="100000"/>
                  </a:lnSpc>
                  <a:spcBef>
                    <a:spcPts val="0"/>
                  </a:spcBef>
                  <a:tabLst>
                    <a:tab pos="254794" algn="l"/>
                    <a:tab pos="4291013" algn="l"/>
                  </a:tabLst>
                </a:pPr>
                <a:endParaRPr lang="en-US" altLang="en-US" sz="800" dirty="0">
                  <a:sym typeface="Symbol" pitchFamily="18" charset="2"/>
                </a:endParaRPr>
              </a:p>
              <a:p>
                <a:pPr marL="1371600" lvl="3" indent="0">
                  <a:lnSpc>
                    <a:spcPct val="100000"/>
                  </a:lnSpc>
                  <a:spcBef>
                    <a:spcPts val="0"/>
                  </a:spcBef>
                  <a:buNone/>
                  <a:tabLst>
                    <a:tab pos="254794" algn="l"/>
                    <a:tab pos="4291013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en-US" b="0" i="1" smtClean="0">
                              <a:latin typeface="Cambria Math" panose="02040503050406030204" pitchFamily="18" charset="0"/>
                              <a:sym typeface="Symbol" pitchFamily="18" charset="2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en-US" b="0" i="0" smtClean="0">
                              <a:latin typeface="Cambria Math" panose="02040503050406030204" pitchFamily="18" charset="0"/>
                              <a:sym typeface="Symbol" pitchFamily="18" charset="2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US" altLang="en-US" b="0" i="1" smtClean="0">
                                  <a:latin typeface="Cambria Math" panose="02040503050406030204" pitchFamily="18" charset="0"/>
                                  <a:sym typeface="Symbol" pitchFamily="18" charset="2"/>
                                </a:rPr>
                              </m:ctrlPr>
                            </m:dPr>
                            <m:e>
                              <m:r>
                                <a:rPr lang="en-US" altLang="en-US" b="0" i="1" smtClean="0">
                                  <a:latin typeface="Cambria Math" panose="02040503050406030204" pitchFamily="18" charset="0"/>
                                  <a:sym typeface="Symbol" pitchFamily="18" charset="2"/>
                                </a:rPr>
                                <m:t>𝜇</m:t>
                              </m:r>
                              <m:d>
                                <m:dPr>
                                  <m:ctrlPr>
                                    <a:rPr lang="en-US" altLang="en-US" b="0" i="1" smtClean="0">
                                      <a:latin typeface="Cambria Math" panose="02040503050406030204" pitchFamily="18" charset="0"/>
                                      <a:sym typeface="Symbol" pitchFamily="18" charset="2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en-US" b="0" i="1" smtClean="0">
                                          <a:latin typeface="Cambria Math" panose="02040503050406030204" pitchFamily="18" charset="0"/>
                                          <a:sym typeface="Symbol" pitchFamily="18" charset="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en-US" b="0" i="1" smtClean="0">
                                          <a:latin typeface="Cambria Math" panose="02040503050406030204" pitchFamily="18" charset="0"/>
                                          <a:sym typeface="Symbol" pitchFamily="18" charset="2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en-US" b="0" i="1" smtClean="0">
                                          <a:latin typeface="Cambria Math" panose="02040503050406030204" pitchFamily="18" charset="0"/>
                                          <a:sym typeface="Symbol" pitchFamily="18" charset="2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en-US" b="0" i="1" smtClean="0">
                                      <a:latin typeface="Cambria Math" panose="02040503050406030204" pitchFamily="18" charset="0"/>
                                      <a:sym typeface="Symbol" pitchFamily="18" charset="2"/>
                                    </a:rPr>
                                    <m:t>=0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altLang="en-US" b="0" i="1" smtClean="0">
                          <a:latin typeface="Cambria Math" panose="02040503050406030204" pitchFamily="18" charset="0"/>
                          <a:sym typeface="Symbol" pitchFamily="18" charset="2"/>
                        </a:rPr>
                        <m:t>=</m:t>
                      </m:r>
                      <m:func>
                        <m:funcPr>
                          <m:ctrlPr>
                            <a:rPr lang="en-US" altLang="en-US" b="0" i="1" smtClean="0">
                              <a:latin typeface="Cambria Math" panose="02040503050406030204" pitchFamily="18" charset="0"/>
                              <a:sym typeface="Symbol" pitchFamily="18" charset="2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en-US" b="0" i="0" smtClean="0">
                              <a:latin typeface="Cambria Math" panose="02040503050406030204" pitchFamily="18" charset="0"/>
                              <a:sym typeface="Symbol" pitchFamily="18" charset="2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US" altLang="en-US" b="0" i="1" smtClean="0">
                                  <a:latin typeface="Cambria Math" panose="02040503050406030204" pitchFamily="18" charset="0"/>
                                  <a:sym typeface="Symbol" pitchFamily="18" charset="2"/>
                                </a:rPr>
                              </m:ctrlPr>
                            </m:dPr>
                            <m:e>
                              <m:r>
                                <a:rPr lang="en-US" altLang="en-US" b="0" i="1" smtClean="0">
                                  <a:latin typeface="Cambria Math" panose="02040503050406030204" pitchFamily="18" charset="0"/>
                                  <a:sym typeface="Symbol" pitchFamily="18" charset="2"/>
                                </a:rPr>
                                <m:t>𝜆</m:t>
                              </m:r>
                              <m:d>
                                <m:dPr>
                                  <m:ctrlPr>
                                    <a:rPr lang="en-US" altLang="en-US" b="0" i="1" smtClean="0">
                                      <a:latin typeface="Cambria Math" panose="02040503050406030204" pitchFamily="18" charset="0"/>
                                      <a:sym typeface="Symbol" pitchFamily="18" charset="2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en-US" b="0" i="1" smtClean="0">
                                          <a:latin typeface="Cambria Math" panose="02040503050406030204" pitchFamily="18" charset="0"/>
                                          <a:sym typeface="Symbol" pitchFamily="18" charset="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en-US" b="0" i="1" smtClean="0">
                                          <a:latin typeface="Cambria Math" panose="02040503050406030204" pitchFamily="18" charset="0"/>
                                          <a:sym typeface="Symbol" pitchFamily="18" charset="2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en-US" b="0" i="1" smtClean="0">
                                          <a:latin typeface="Cambria Math" panose="02040503050406030204" pitchFamily="18" charset="0"/>
                                          <a:sym typeface="Symbol" pitchFamily="18" charset="2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en-US" b="0" i="1" smtClean="0">
                                      <a:latin typeface="Cambria Math" panose="02040503050406030204" pitchFamily="18" charset="0"/>
                                      <a:sym typeface="Symbol" pitchFamily="18" charset="2"/>
                                    </a:rPr>
                                    <m:t>=0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altLang="en-US" b="0" i="1" smtClean="0">
                          <a:latin typeface="Cambria Math" panose="02040503050406030204" pitchFamily="18" charset="0"/>
                          <a:sym typeface="Symbol" pitchFamily="18" charset="2"/>
                        </a:rPr>
                        <m:t>=</m:t>
                      </m:r>
                      <m:sSub>
                        <m:sSubPr>
                          <m:ctrlPr>
                            <a:rPr lang="en-US" altLang="en-US" b="0" i="1" smtClean="0">
                              <a:latin typeface="Cambria Math" panose="02040503050406030204" pitchFamily="18" charset="0"/>
                              <a:sym typeface="Symbol" pitchFamily="18" charset="2"/>
                            </a:rPr>
                          </m:ctrlPr>
                        </m:sSubPr>
                        <m:e>
                          <m:r>
                            <a:rPr lang="en-US" altLang="en-US" b="0" i="1" smtClean="0">
                              <a:latin typeface="Cambria Math" panose="02040503050406030204" pitchFamily="18" charset="0"/>
                              <a:sym typeface="Symbol" pitchFamily="18" charset="2"/>
                            </a:rPr>
                            <m:t>𝛽</m:t>
                          </m:r>
                        </m:e>
                        <m:sub>
                          <m:r>
                            <a:rPr lang="en-US" altLang="en-US" b="0" i="1" smtClean="0">
                              <a:latin typeface="Cambria Math" panose="02040503050406030204" pitchFamily="18" charset="0"/>
                              <a:sym typeface="Symbol" pitchFamily="18" charset="2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altLang="en-US" b="0" dirty="0">
                  <a:sym typeface="Symbol" pitchFamily="18" charset="2"/>
                </a:endParaRPr>
              </a:p>
              <a:p>
                <a:pPr marL="457200" lvl="1" indent="0">
                  <a:lnSpc>
                    <a:spcPct val="100000"/>
                  </a:lnSpc>
                  <a:spcBef>
                    <a:spcPts val="0"/>
                  </a:spcBef>
                  <a:buNone/>
                  <a:tabLst>
                    <a:tab pos="254794" algn="l"/>
                    <a:tab pos="4291013" algn="l"/>
                  </a:tabLst>
                </a:pPr>
                <a:endParaRPr lang="en-US" altLang="en-US" sz="1000" b="0" dirty="0">
                  <a:sym typeface="Symbol" pitchFamily="18" charset="2"/>
                </a:endParaRPr>
              </a:p>
              <a:p>
                <a:pPr marL="1125141" lvl="2" indent="-210741">
                  <a:lnSpc>
                    <a:spcPct val="100000"/>
                  </a:lnSpc>
                  <a:spcBef>
                    <a:spcPts val="0"/>
                  </a:spcBef>
                  <a:tabLst>
                    <a:tab pos="254794" algn="l"/>
                    <a:tab pos="4291013" algn="l"/>
                  </a:tabLst>
                </a:pPr>
                <a14:m>
                  <m:oMath xmlns:m="http://schemas.openxmlformats.org/officeDocument/2006/math">
                    <m:r>
                      <a:rPr lang="en-US" altLang="en-US" b="0" i="1" smtClean="0">
                        <a:latin typeface="Cambria Math" panose="02040503050406030204" pitchFamily="18" charset="0"/>
                        <a:sym typeface="Symbol" pitchFamily="18" charset="2"/>
                      </a:rPr>
                      <m:t>𝜇</m:t>
                    </m:r>
                    <m:d>
                      <m:dPr>
                        <m:ctrlPr>
                          <a:rPr lang="en-US" altLang="en-US" b="0" i="1" smtClean="0">
                            <a:latin typeface="Cambria Math" panose="02040503050406030204" pitchFamily="18" charset="0"/>
                            <a:sym typeface="Symbol" pitchFamily="18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en-US" b="0" i="1" smtClean="0">
                                <a:latin typeface="Cambria Math" panose="02040503050406030204" pitchFamily="18" charset="0"/>
                                <a:sym typeface="Symbol" pitchFamily="18" charset="2"/>
                              </a:rPr>
                            </m:ctrlPr>
                          </m:sSubPr>
                          <m:e>
                            <m:r>
                              <a:rPr lang="en-US" altLang="en-US" b="0" i="1" smtClean="0">
                                <a:latin typeface="Cambria Math" panose="02040503050406030204" pitchFamily="18" charset="0"/>
                                <a:sym typeface="Symbol" pitchFamily="18" charset="2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en-US" b="0" i="1" smtClean="0">
                                <a:latin typeface="Cambria Math" panose="02040503050406030204" pitchFamily="18" charset="0"/>
                                <a:sym typeface="Symbol" pitchFamily="18" charset="2"/>
                              </a:rPr>
                              <m:t>𝑖</m:t>
                            </m:r>
                          </m:sub>
                        </m:sSub>
                        <m:r>
                          <a:rPr lang="en-US" altLang="en-US" b="0" i="1" smtClean="0">
                            <a:latin typeface="Cambria Math" panose="02040503050406030204" pitchFamily="18" charset="0"/>
                            <a:sym typeface="Symbol" pitchFamily="18" charset="2"/>
                          </a:rPr>
                          <m:t>=0</m:t>
                        </m:r>
                      </m:e>
                    </m:d>
                    <m:r>
                      <a:rPr lang="en-US" altLang="en-US" b="0" i="0" smtClean="0">
                        <a:latin typeface="Cambria Math" panose="02040503050406030204" pitchFamily="18" charset="0"/>
                        <a:sym typeface="Symbol" pitchFamily="18" charset="2"/>
                      </a:rPr>
                      <m:t>=</m:t>
                    </m:r>
                    <m:r>
                      <m:rPr>
                        <m:sty m:val="p"/>
                      </m:rPr>
                      <a:rPr lang="en-US" altLang="en-US" b="0" i="0" smtClean="0">
                        <a:latin typeface="Cambria Math" panose="02040503050406030204" pitchFamily="18" charset="0"/>
                        <a:sym typeface="Symbol" pitchFamily="18" charset="2"/>
                      </a:rPr>
                      <m:t>exp</m:t>
                    </m:r>
                    <m:d>
                      <m:dPr>
                        <m:ctrlPr>
                          <a:rPr lang="en-US" altLang="en-US" b="0" i="1" smtClean="0">
                            <a:latin typeface="Cambria Math" panose="02040503050406030204" pitchFamily="18" charset="0"/>
                            <a:sym typeface="Symbol" pitchFamily="18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en-US" b="0" i="1" smtClean="0">
                                <a:latin typeface="Cambria Math" panose="02040503050406030204" pitchFamily="18" charset="0"/>
                                <a:sym typeface="Symbol" pitchFamily="18" charset="2"/>
                              </a:rPr>
                            </m:ctrlPr>
                          </m:sSubPr>
                          <m:e>
                            <m:r>
                              <a:rPr lang="en-US" altLang="en-US" b="0" i="1" smtClean="0">
                                <a:latin typeface="Cambria Math" panose="02040503050406030204" pitchFamily="18" charset="0"/>
                                <a:sym typeface="Symbol" pitchFamily="18" charset="2"/>
                              </a:rPr>
                              <m:t>𝛽</m:t>
                            </m:r>
                          </m:e>
                          <m:sub>
                            <m:r>
                              <a:rPr lang="en-US" altLang="en-US" b="0" i="1" smtClean="0">
                                <a:latin typeface="Cambria Math" panose="02040503050406030204" pitchFamily="18" charset="0"/>
                                <a:sym typeface="Symbol" pitchFamily="18" charset="2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en-US" dirty="0">
                    <a:sym typeface="Symbol" pitchFamily="18" charset="2"/>
                  </a:rPr>
                  <a:t>: the mean (rate)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b="0" i="1" smtClean="0">
                            <a:latin typeface="Cambria Math" panose="02040503050406030204" pitchFamily="18" charset="0"/>
                            <a:sym typeface="Symbol" pitchFamily="18" charset="2"/>
                          </a:rPr>
                        </m:ctrlPr>
                      </m:sSubPr>
                      <m:e>
                        <m:r>
                          <a:rPr lang="en-US" altLang="en-US" b="0" i="1" smtClean="0">
                            <a:latin typeface="Cambria Math" panose="02040503050406030204" pitchFamily="18" charset="0"/>
                            <a:sym typeface="Symbol" pitchFamily="18" charset="2"/>
                          </a:rPr>
                          <m:t>𝑌</m:t>
                        </m:r>
                      </m:e>
                      <m:sub>
                        <m:r>
                          <a:rPr lang="en-US" altLang="en-US" b="0" i="1" smtClean="0">
                            <a:latin typeface="Cambria Math" panose="02040503050406030204" pitchFamily="18" charset="0"/>
                            <a:sym typeface="Symbol" pitchFamily="18" charset="2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en-US" dirty="0">
                    <a:sym typeface="Symbol" pitchFamily="18" charset="2"/>
                  </a:rPr>
                  <a:t>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>
                            <a:latin typeface="Cambria Math" panose="02040503050406030204" pitchFamily="18" charset="0"/>
                            <a:sym typeface="Symbol" pitchFamily="18" charset="2"/>
                          </a:rPr>
                        </m:ctrlPr>
                      </m:sSubPr>
                      <m:e>
                        <m:r>
                          <a:rPr lang="en-US" altLang="en-US" i="1">
                            <a:latin typeface="Cambria Math" panose="02040503050406030204" pitchFamily="18" charset="0"/>
                            <a:sym typeface="Symbol" pitchFamily="18" charset="2"/>
                          </a:rPr>
                          <m:t>𝑥</m:t>
                        </m:r>
                      </m:e>
                      <m:sub>
                        <m:r>
                          <a:rPr lang="en-US" altLang="en-US" i="1">
                            <a:latin typeface="Cambria Math" panose="02040503050406030204" pitchFamily="18" charset="0"/>
                            <a:sym typeface="Symbol" pitchFamily="18" charset="2"/>
                          </a:rPr>
                          <m:t>𝑖</m:t>
                        </m:r>
                      </m:sub>
                    </m:sSub>
                    <m:r>
                      <a:rPr lang="en-US" altLang="en-US" i="1">
                        <a:latin typeface="Cambria Math" panose="02040503050406030204" pitchFamily="18" charset="0"/>
                        <a:sym typeface="Symbol" pitchFamily="18" charset="2"/>
                      </a:rPr>
                      <m:t>=0</m:t>
                    </m:r>
                  </m:oMath>
                </a14:m>
                <a:endParaRPr lang="en-US" altLang="en-US" dirty="0">
                  <a:sym typeface="Symbol" pitchFamily="18" charset="2"/>
                </a:endParaRPr>
              </a:p>
              <a:p>
                <a:pPr marL="1125141" lvl="2" indent="-210741">
                  <a:lnSpc>
                    <a:spcPct val="100000"/>
                  </a:lnSpc>
                  <a:spcBef>
                    <a:spcPts val="0"/>
                  </a:spcBef>
                  <a:tabLst>
                    <a:tab pos="254794" algn="l"/>
                    <a:tab pos="4291013" algn="l"/>
                  </a:tabLst>
                </a:pPr>
                <a:endParaRPr lang="en-US" altLang="en-US" sz="1600" dirty="0">
                  <a:sym typeface="Symbol" pitchFamily="18" charset="2"/>
                </a:endParaRPr>
              </a:p>
              <a:p>
                <a:pPr marL="667941" lvl="1" indent="-210741">
                  <a:lnSpc>
                    <a:spcPct val="100000"/>
                  </a:lnSpc>
                  <a:spcBef>
                    <a:spcPts val="0"/>
                  </a:spcBef>
                  <a:tabLst>
                    <a:tab pos="254794" algn="l"/>
                    <a:tab pos="4291013" algn="l"/>
                  </a:tabLst>
                </a:pPr>
                <a:r>
                  <a:rPr lang="en-US" altLang="en-US" dirty="0">
                    <a:sym typeface="Symbol" pitchFamily="18" charset="2"/>
                  </a:rPr>
                  <a:t>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b="0" i="1" smtClean="0">
                            <a:latin typeface="Cambria Math" panose="02040503050406030204" pitchFamily="18" charset="0"/>
                            <a:sym typeface="Symbol" pitchFamily="18" charset="2"/>
                          </a:rPr>
                        </m:ctrlPr>
                      </m:sSubPr>
                      <m:e>
                        <m:r>
                          <a:rPr lang="en-US" altLang="en-US" b="0" i="1" smtClean="0">
                            <a:latin typeface="Cambria Math" panose="02040503050406030204" pitchFamily="18" charset="0"/>
                            <a:sym typeface="Symbol" pitchFamily="18" charset="2"/>
                          </a:rPr>
                          <m:t>𝑥</m:t>
                        </m:r>
                      </m:e>
                      <m:sub>
                        <m:r>
                          <a:rPr lang="en-US" altLang="en-US" b="0" i="1" smtClean="0">
                            <a:latin typeface="Cambria Math" panose="02040503050406030204" pitchFamily="18" charset="0"/>
                            <a:sym typeface="Symbol" pitchFamily="18" charset="2"/>
                          </a:rPr>
                          <m:t>𝑖</m:t>
                        </m:r>
                      </m:sub>
                    </m:sSub>
                    <m:r>
                      <a:rPr lang="en-US" altLang="en-US" b="0" i="1" smtClean="0">
                        <a:latin typeface="Cambria Math" panose="02040503050406030204" pitchFamily="18" charset="0"/>
                        <a:sym typeface="Symbol" pitchFamily="18" charset="2"/>
                      </a:rPr>
                      <m:t>=1</m:t>
                    </m:r>
                  </m:oMath>
                </a14:m>
                <a:r>
                  <a:rPr lang="en-US" altLang="en-US" dirty="0">
                    <a:sym typeface="Symbol" pitchFamily="18" charset="2"/>
                  </a:rPr>
                  <a:t>:</a:t>
                </a:r>
              </a:p>
              <a:p>
                <a:pPr marL="667941" lvl="1" indent="-210741">
                  <a:lnSpc>
                    <a:spcPct val="100000"/>
                  </a:lnSpc>
                  <a:spcBef>
                    <a:spcPts val="0"/>
                  </a:spcBef>
                  <a:tabLst>
                    <a:tab pos="254794" algn="l"/>
                    <a:tab pos="4291013" algn="l"/>
                  </a:tabLst>
                </a:pPr>
                <a:endParaRPr lang="en-US" altLang="en-US" sz="800" dirty="0">
                  <a:sym typeface="Symbol" pitchFamily="18" charset="2"/>
                </a:endParaRPr>
              </a:p>
              <a:p>
                <a:pPr marL="1371600" lvl="3" indent="0">
                  <a:lnSpc>
                    <a:spcPct val="100000"/>
                  </a:lnSpc>
                  <a:spcBef>
                    <a:spcPts val="0"/>
                  </a:spcBef>
                  <a:buNone/>
                  <a:tabLst>
                    <a:tab pos="254794" algn="l"/>
                    <a:tab pos="4291013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en-US" b="0" i="1" smtClean="0">
                              <a:latin typeface="Cambria Math" panose="02040503050406030204" pitchFamily="18" charset="0"/>
                              <a:sym typeface="Symbol" pitchFamily="18" charset="2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en-US" b="0" i="0" smtClean="0">
                              <a:latin typeface="Cambria Math" panose="02040503050406030204" pitchFamily="18" charset="0"/>
                              <a:sym typeface="Symbol" pitchFamily="18" charset="2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US" altLang="en-US" b="0" i="1" smtClean="0">
                                  <a:latin typeface="Cambria Math" panose="02040503050406030204" pitchFamily="18" charset="0"/>
                                  <a:sym typeface="Symbol" pitchFamily="18" charset="2"/>
                                </a:rPr>
                              </m:ctrlPr>
                            </m:dPr>
                            <m:e>
                              <m:r>
                                <a:rPr lang="en-US" altLang="en-US" b="0" i="1" smtClean="0">
                                  <a:latin typeface="Cambria Math" panose="02040503050406030204" pitchFamily="18" charset="0"/>
                                  <a:sym typeface="Symbol" pitchFamily="18" charset="2"/>
                                </a:rPr>
                                <m:t>𝜇</m:t>
                              </m:r>
                              <m:d>
                                <m:dPr>
                                  <m:ctrlPr>
                                    <a:rPr lang="en-US" altLang="en-US" b="0" i="1" smtClean="0">
                                      <a:latin typeface="Cambria Math" panose="02040503050406030204" pitchFamily="18" charset="0"/>
                                      <a:sym typeface="Symbol" pitchFamily="18" charset="2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en-US" b="0" i="1" smtClean="0">
                                          <a:latin typeface="Cambria Math" panose="02040503050406030204" pitchFamily="18" charset="0"/>
                                          <a:sym typeface="Symbol" pitchFamily="18" charset="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en-US" b="0" i="1" smtClean="0">
                                          <a:latin typeface="Cambria Math" panose="02040503050406030204" pitchFamily="18" charset="0"/>
                                          <a:sym typeface="Symbol" pitchFamily="18" charset="2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en-US" b="0" i="1" smtClean="0">
                                          <a:latin typeface="Cambria Math" panose="02040503050406030204" pitchFamily="18" charset="0"/>
                                          <a:sym typeface="Symbol" pitchFamily="18" charset="2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en-US" b="0" i="1" smtClean="0">
                                      <a:latin typeface="Cambria Math" panose="02040503050406030204" pitchFamily="18" charset="0"/>
                                      <a:sym typeface="Symbol" pitchFamily="18" charset="2"/>
                                    </a:rPr>
                                    <m:t>=1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altLang="en-US" b="0" i="1" smtClean="0">
                          <a:latin typeface="Cambria Math" panose="02040503050406030204" pitchFamily="18" charset="0"/>
                          <a:sym typeface="Symbol" pitchFamily="18" charset="2"/>
                        </a:rPr>
                        <m:t>=</m:t>
                      </m:r>
                      <m:func>
                        <m:funcPr>
                          <m:ctrlPr>
                            <a:rPr lang="en-US" altLang="en-US" b="0" i="1" smtClean="0">
                              <a:latin typeface="Cambria Math" panose="02040503050406030204" pitchFamily="18" charset="0"/>
                              <a:sym typeface="Symbol" pitchFamily="18" charset="2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en-US" b="0" i="0" smtClean="0">
                              <a:latin typeface="Cambria Math" panose="02040503050406030204" pitchFamily="18" charset="0"/>
                              <a:sym typeface="Symbol" pitchFamily="18" charset="2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US" altLang="en-US" b="0" i="1" smtClean="0">
                                  <a:latin typeface="Cambria Math" panose="02040503050406030204" pitchFamily="18" charset="0"/>
                                  <a:sym typeface="Symbol" pitchFamily="18" charset="2"/>
                                </a:rPr>
                              </m:ctrlPr>
                            </m:dPr>
                            <m:e>
                              <m:r>
                                <a:rPr lang="en-US" altLang="en-US" b="0" i="1" smtClean="0">
                                  <a:latin typeface="Cambria Math" panose="02040503050406030204" pitchFamily="18" charset="0"/>
                                  <a:sym typeface="Symbol" pitchFamily="18" charset="2"/>
                                </a:rPr>
                                <m:t>𝜆</m:t>
                              </m:r>
                              <m:d>
                                <m:dPr>
                                  <m:ctrlPr>
                                    <a:rPr lang="en-US" altLang="en-US" b="0" i="1" smtClean="0">
                                      <a:latin typeface="Cambria Math" panose="02040503050406030204" pitchFamily="18" charset="0"/>
                                      <a:sym typeface="Symbol" pitchFamily="18" charset="2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en-US" b="0" i="1" smtClean="0">
                                          <a:latin typeface="Cambria Math" panose="02040503050406030204" pitchFamily="18" charset="0"/>
                                          <a:sym typeface="Symbol" pitchFamily="18" charset="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en-US" b="0" i="1" smtClean="0">
                                          <a:latin typeface="Cambria Math" panose="02040503050406030204" pitchFamily="18" charset="0"/>
                                          <a:sym typeface="Symbol" pitchFamily="18" charset="2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en-US" b="0" i="1" smtClean="0">
                                          <a:latin typeface="Cambria Math" panose="02040503050406030204" pitchFamily="18" charset="0"/>
                                          <a:sym typeface="Symbol" pitchFamily="18" charset="2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en-US" b="0" i="1" smtClean="0">
                                      <a:latin typeface="Cambria Math" panose="02040503050406030204" pitchFamily="18" charset="0"/>
                                      <a:sym typeface="Symbol" pitchFamily="18" charset="2"/>
                                    </a:rPr>
                                    <m:t>=1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altLang="en-US" b="0" i="1" smtClean="0">
                          <a:latin typeface="Cambria Math" panose="02040503050406030204" pitchFamily="18" charset="0"/>
                          <a:sym typeface="Symbol" pitchFamily="18" charset="2"/>
                        </a:rPr>
                        <m:t>=</m:t>
                      </m:r>
                      <m:sSub>
                        <m:sSubPr>
                          <m:ctrlPr>
                            <a:rPr lang="en-US" altLang="en-US" b="0" i="1" smtClean="0">
                              <a:latin typeface="Cambria Math" panose="02040503050406030204" pitchFamily="18" charset="0"/>
                              <a:sym typeface="Symbol" pitchFamily="18" charset="2"/>
                            </a:rPr>
                          </m:ctrlPr>
                        </m:sSubPr>
                        <m:e>
                          <m:r>
                            <a:rPr lang="en-US" altLang="en-US" b="0" i="1" smtClean="0">
                              <a:latin typeface="Cambria Math" panose="02040503050406030204" pitchFamily="18" charset="0"/>
                              <a:sym typeface="Symbol" pitchFamily="18" charset="2"/>
                            </a:rPr>
                            <m:t>𝛽</m:t>
                          </m:r>
                        </m:e>
                        <m:sub>
                          <m:r>
                            <a:rPr lang="en-US" altLang="en-US" b="0" i="1" smtClean="0">
                              <a:latin typeface="Cambria Math" panose="02040503050406030204" pitchFamily="18" charset="0"/>
                              <a:sym typeface="Symbol" pitchFamily="18" charset="2"/>
                            </a:rPr>
                            <m:t>0</m:t>
                          </m:r>
                        </m:sub>
                      </m:sSub>
                      <m:r>
                        <a:rPr lang="en-US" altLang="en-US" b="0" i="1" smtClean="0">
                          <a:latin typeface="Cambria Math" panose="02040503050406030204" pitchFamily="18" charset="0"/>
                          <a:sym typeface="Symbol" pitchFamily="18" charset="2"/>
                        </a:rPr>
                        <m:t>+</m:t>
                      </m:r>
                      <m:sSub>
                        <m:sSubPr>
                          <m:ctrlPr>
                            <a:rPr lang="en-US" altLang="en-US" b="0" i="1" smtClean="0">
                              <a:latin typeface="Cambria Math" panose="02040503050406030204" pitchFamily="18" charset="0"/>
                              <a:sym typeface="Symbol" pitchFamily="18" charset="2"/>
                            </a:rPr>
                          </m:ctrlPr>
                        </m:sSubPr>
                        <m:e>
                          <m:r>
                            <a:rPr lang="en-US" altLang="en-US" b="0" i="1" smtClean="0">
                              <a:latin typeface="Cambria Math" panose="02040503050406030204" pitchFamily="18" charset="0"/>
                              <a:sym typeface="Symbol" pitchFamily="18" charset="2"/>
                            </a:rPr>
                            <m:t>𝛽</m:t>
                          </m:r>
                        </m:e>
                        <m:sub>
                          <m:r>
                            <a:rPr lang="en-US" altLang="en-US" b="0" i="1" smtClean="0">
                              <a:latin typeface="Cambria Math" panose="02040503050406030204" pitchFamily="18" charset="0"/>
                              <a:sym typeface="Symbol" pitchFamily="18" charset="2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en-US" dirty="0">
                  <a:sym typeface="Symbol" pitchFamily="18" charset="2"/>
                </a:endParaRPr>
              </a:p>
              <a:p>
                <a:pPr marL="457200" lvl="1" indent="0">
                  <a:lnSpc>
                    <a:spcPct val="100000"/>
                  </a:lnSpc>
                  <a:spcBef>
                    <a:spcPts val="0"/>
                  </a:spcBef>
                  <a:buNone/>
                  <a:tabLst>
                    <a:tab pos="254794" algn="l"/>
                    <a:tab pos="4291013" algn="l"/>
                  </a:tabLst>
                </a:pPr>
                <a:endParaRPr lang="en-US" altLang="en-US" sz="1000" dirty="0">
                  <a:sym typeface="Symbol" pitchFamily="18" charset="2"/>
                </a:endParaRPr>
              </a:p>
              <a:p>
                <a:pPr marL="1125141" lvl="2" indent="-210741">
                  <a:lnSpc>
                    <a:spcPct val="100000"/>
                  </a:lnSpc>
                  <a:spcBef>
                    <a:spcPts val="0"/>
                  </a:spcBef>
                  <a:tabLst>
                    <a:tab pos="254794" algn="l"/>
                    <a:tab pos="4291013" algn="l"/>
                  </a:tabLst>
                </a:pPr>
                <a14:m>
                  <m:oMath xmlns:m="http://schemas.openxmlformats.org/officeDocument/2006/math">
                    <m:r>
                      <a:rPr lang="en-US" altLang="en-US" b="0" i="1" smtClean="0">
                        <a:latin typeface="Cambria Math" panose="02040503050406030204" pitchFamily="18" charset="0"/>
                        <a:sym typeface="Symbol" pitchFamily="18" charset="2"/>
                      </a:rPr>
                      <m:t>𝜇</m:t>
                    </m:r>
                    <m:d>
                      <m:dPr>
                        <m:ctrlPr>
                          <a:rPr lang="en-US" altLang="en-US" b="0" i="1" smtClean="0">
                            <a:latin typeface="Cambria Math" panose="02040503050406030204" pitchFamily="18" charset="0"/>
                            <a:sym typeface="Symbol" pitchFamily="18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en-US" b="0" i="1" smtClean="0">
                                <a:latin typeface="Cambria Math" panose="02040503050406030204" pitchFamily="18" charset="0"/>
                                <a:sym typeface="Symbol" pitchFamily="18" charset="2"/>
                              </a:rPr>
                            </m:ctrlPr>
                          </m:sSubPr>
                          <m:e>
                            <m:r>
                              <a:rPr lang="en-US" altLang="en-US" b="0" i="1" smtClean="0">
                                <a:latin typeface="Cambria Math" panose="02040503050406030204" pitchFamily="18" charset="0"/>
                                <a:sym typeface="Symbol" pitchFamily="18" charset="2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en-US" b="0" i="1" smtClean="0">
                                <a:latin typeface="Cambria Math" panose="02040503050406030204" pitchFamily="18" charset="0"/>
                                <a:sym typeface="Symbol" pitchFamily="18" charset="2"/>
                              </a:rPr>
                              <m:t>𝑖</m:t>
                            </m:r>
                          </m:sub>
                        </m:sSub>
                        <m:r>
                          <a:rPr lang="en-US" altLang="en-US" b="0" i="1" smtClean="0">
                            <a:latin typeface="Cambria Math" panose="02040503050406030204" pitchFamily="18" charset="0"/>
                            <a:sym typeface="Symbol" pitchFamily="18" charset="2"/>
                          </a:rPr>
                          <m:t>=1</m:t>
                        </m:r>
                      </m:e>
                    </m:d>
                    <m:r>
                      <a:rPr lang="en-US" altLang="en-US" b="0" i="0" smtClean="0">
                        <a:latin typeface="Cambria Math" panose="02040503050406030204" pitchFamily="18" charset="0"/>
                        <a:sym typeface="Symbol" pitchFamily="18" charset="2"/>
                      </a:rPr>
                      <m:t>=</m:t>
                    </m:r>
                    <m:r>
                      <m:rPr>
                        <m:sty m:val="p"/>
                      </m:rPr>
                      <a:rPr lang="en-US" altLang="en-US" b="0" i="0" smtClean="0">
                        <a:latin typeface="Cambria Math" panose="02040503050406030204" pitchFamily="18" charset="0"/>
                        <a:sym typeface="Symbol" pitchFamily="18" charset="2"/>
                      </a:rPr>
                      <m:t>exp</m:t>
                    </m:r>
                    <m:d>
                      <m:dPr>
                        <m:ctrlPr>
                          <a:rPr lang="en-US" altLang="en-US" b="0" i="1" smtClean="0">
                            <a:latin typeface="Cambria Math" panose="02040503050406030204" pitchFamily="18" charset="0"/>
                            <a:sym typeface="Symbol" pitchFamily="18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en-US" b="0" i="1" smtClean="0">
                                <a:latin typeface="Cambria Math" panose="02040503050406030204" pitchFamily="18" charset="0"/>
                                <a:sym typeface="Symbol" pitchFamily="18" charset="2"/>
                              </a:rPr>
                            </m:ctrlPr>
                          </m:sSubPr>
                          <m:e>
                            <m:r>
                              <a:rPr lang="en-US" altLang="en-US" b="0" i="1" smtClean="0">
                                <a:latin typeface="Cambria Math" panose="02040503050406030204" pitchFamily="18" charset="0"/>
                                <a:sym typeface="Symbol" pitchFamily="18" charset="2"/>
                              </a:rPr>
                              <m:t>𝛽</m:t>
                            </m:r>
                          </m:e>
                          <m:sub>
                            <m:r>
                              <a:rPr lang="en-US" altLang="en-US" b="0" i="1" smtClean="0">
                                <a:latin typeface="Cambria Math" panose="02040503050406030204" pitchFamily="18" charset="0"/>
                                <a:sym typeface="Symbol" pitchFamily="18" charset="2"/>
                              </a:rPr>
                              <m:t>0</m:t>
                            </m:r>
                          </m:sub>
                        </m:sSub>
                        <m:r>
                          <a:rPr lang="en-US" altLang="en-US" b="0" i="1" smtClean="0">
                            <a:latin typeface="Cambria Math" panose="02040503050406030204" pitchFamily="18" charset="0"/>
                            <a:sym typeface="Symbol" pitchFamily="18" charset="2"/>
                          </a:rPr>
                          <m:t>+</m:t>
                        </m:r>
                        <m:sSub>
                          <m:sSubPr>
                            <m:ctrlPr>
                              <a:rPr lang="en-US" altLang="en-US" b="0" i="1" smtClean="0">
                                <a:latin typeface="Cambria Math" panose="02040503050406030204" pitchFamily="18" charset="0"/>
                                <a:sym typeface="Symbol" pitchFamily="18" charset="2"/>
                              </a:rPr>
                            </m:ctrlPr>
                          </m:sSubPr>
                          <m:e>
                            <m:r>
                              <a:rPr lang="en-US" altLang="en-US" b="0" i="1" smtClean="0">
                                <a:latin typeface="Cambria Math" panose="02040503050406030204" pitchFamily="18" charset="0"/>
                                <a:sym typeface="Symbol" pitchFamily="18" charset="2"/>
                              </a:rPr>
                              <m:t>𝛽</m:t>
                            </m:r>
                          </m:e>
                          <m:sub>
                            <m:r>
                              <a:rPr lang="en-US" altLang="en-US" b="0" i="1" smtClean="0">
                                <a:latin typeface="Cambria Math" panose="02040503050406030204" pitchFamily="18" charset="0"/>
                                <a:sym typeface="Symbol" pitchFamily="18" charset="2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en-US" dirty="0">
                    <a:sym typeface="Symbol" pitchFamily="18" charset="2"/>
                  </a:rPr>
                  <a:t>: the mean (rate)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b="0" i="1" smtClean="0">
                            <a:latin typeface="Cambria Math" panose="02040503050406030204" pitchFamily="18" charset="0"/>
                            <a:sym typeface="Symbol" pitchFamily="18" charset="2"/>
                          </a:rPr>
                        </m:ctrlPr>
                      </m:sSubPr>
                      <m:e>
                        <m:r>
                          <a:rPr lang="en-US" altLang="en-US" b="0" i="1" smtClean="0">
                            <a:latin typeface="Cambria Math" panose="02040503050406030204" pitchFamily="18" charset="0"/>
                            <a:sym typeface="Symbol" pitchFamily="18" charset="2"/>
                          </a:rPr>
                          <m:t>𝑌</m:t>
                        </m:r>
                      </m:e>
                      <m:sub>
                        <m:r>
                          <a:rPr lang="en-US" altLang="en-US" b="0" i="1" smtClean="0">
                            <a:latin typeface="Cambria Math" panose="02040503050406030204" pitchFamily="18" charset="0"/>
                            <a:sym typeface="Symbol" pitchFamily="18" charset="2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en-US" dirty="0">
                    <a:sym typeface="Symbol" pitchFamily="18" charset="2"/>
                  </a:rPr>
                  <a:t>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>
                            <a:latin typeface="Cambria Math" panose="02040503050406030204" pitchFamily="18" charset="0"/>
                            <a:sym typeface="Symbol" pitchFamily="18" charset="2"/>
                          </a:rPr>
                        </m:ctrlPr>
                      </m:sSubPr>
                      <m:e>
                        <m:r>
                          <a:rPr lang="en-US" altLang="en-US" i="1">
                            <a:latin typeface="Cambria Math" panose="02040503050406030204" pitchFamily="18" charset="0"/>
                            <a:sym typeface="Symbol" pitchFamily="18" charset="2"/>
                          </a:rPr>
                          <m:t>𝑥</m:t>
                        </m:r>
                      </m:e>
                      <m:sub>
                        <m:r>
                          <a:rPr lang="en-US" altLang="en-US" i="1">
                            <a:latin typeface="Cambria Math" panose="02040503050406030204" pitchFamily="18" charset="0"/>
                            <a:sym typeface="Symbol" pitchFamily="18" charset="2"/>
                          </a:rPr>
                          <m:t>𝑖</m:t>
                        </m:r>
                      </m:sub>
                    </m:sSub>
                    <m:r>
                      <a:rPr lang="en-US" altLang="en-US" i="1">
                        <a:latin typeface="Cambria Math" panose="02040503050406030204" pitchFamily="18" charset="0"/>
                        <a:sym typeface="Symbol" pitchFamily="18" charset="2"/>
                      </a:rPr>
                      <m:t>=</m:t>
                    </m:r>
                    <m:r>
                      <a:rPr lang="en-US" altLang="en-US" b="0" i="1" smtClean="0">
                        <a:latin typeface="Cambria Math" panose="02040503050406030204" pitchFamily="18" charset="0"/>
                        <a:sym typeface="Symbol" pitchFamily="18" charset="2"/>
                      </a:rPr>
                      <m:t>1</m:t>
                    </m:r>
                  </m:oMath>
                </a14:m>
                <a:endParaRPr lang="en-US" altLang="en-US" dirty="0">
                  <a:sym typeface="Symbol" pitchFamily="18" charset="2"/>
                </a:endParaRPr>
              </a:p>
              <a:p>
                <a:pPr marL="1125141" lvl="2" indent="-210741">
                  <a:lnSpc>
                    <a:spcPct val="100000"/>
                  </a:lnSpc>
                  <a:spcBef>
                    <a:spcPts val="0"/>
                  </a:spcBef>
                  <a:tabLst>
                    <a:tab pos="254794" algn="l"/>
                    <a:tab pos="4291013" algn="l"/>
                  </a:tabLst>
                </a:pPr>
                <a:endParaRPr lang="en-US" altLang="en-US" dirty="0">
                  <a:sym typeface="Symbol" pitchFamily="18" charset="2"/>
                </a:endParaRPr>
              </a:p>
              <a:p>
                <a:pPr marL="475060" lvl="1" indent="-176213">
                  <a:lnSpc>
                    <a:spcPct val="100000"/>
                  </a:lnSpc>
                  <a:spcBef>
                    <a:spcPts val="0"/>
                  </a:spcBef>
                  <a:tabLst>
                    <a:tab pos="254794" algn="l"/>
                    <a:tab pos="4291013" algn="l"/>
                  </a:tabLst>
                </a:pPr>
                <a:endParaRPr lang="en-US" altLang="en-US" dirty="0">
                  <a:sym typeface="Symbol" pitchFamily="18" charset="2"/>
                </a:endParaRPr>
              </a:p>
              <a:p>
                <a:pPr marL="475060" lvl="1" indent="-176213">
                  <a:lnSpc>
                    <a:spcPct val="100000"/>
                  </a:lnSpc>
                  <a:spcBef>
                    <a:spcPts val="0"/>
                  </a:spcBef>
                  <a:tabLst>
                    <a:tab pos="254794" algn="l"/>
                    <a:tab pos="4291013" algn="l"/>
                  </a:tabLst>
                </a:pPr>
                <a:endParaRPr lang="en-US" altLang="en-US" dirty="0">
                  <a:sym typeface="Symbol" pitchFamily="18" charset="2"/>
                </a:endParaRPr>
              </a:p>
              <a:p>
                <a:pPr marL="475060" lvl="1" indent="-176213">
                  <a:lnSpc>
                    <a:spcPct val="100000"/>
                  </a:lnSpc>
                  <a:spcBef>
                    <a:spcPts val="0"/>
                  </a:spcBef>
                  <a:tabLst>
                    <a:tab pos="254794" algn="l"/>
                    <a:tab pos="4291013" algn="l"/>
                  </a:tabLst>
                </a:pPr>
                <a:endParaRPr lang="en-US" altLang="en-US" dirty="0">
                  <a:sym typeface="Symbol" pitchFamily="18" charset="2"/>
                </a:endParaRPr>
              </a:p>
              <a:p>
                <a:pPr marL="475060" lvl="1" indent="-176213">
                  <a:lnSpc>
                    <a:spcPct val="100000"/>
                  </a:lnSpc>
                  <a:spcBef>
                    <a:spcPts val="0"/>
                  </a:spcBef>
                  <a:tabLst>
                    <a:tab pos="254794" algn="l"/>
                    <a:tab pos="4291013" algn="l"/>
                  </a:tabLst>
                </a:pPr>
                <a:endParaRPr lang="en-US" altLang="en-US" dirty="0">
                  <a:sym typeface="Symbol" pitchFamily="18" charset="2"/>
                </a:endParaRP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xfrm>
                <a:off x="152399" y="1139952"/>
                <a:ext cx="10453141" cy="5413248"/>
              </a:xfrm>
              <a:blipFill>
                <a:blip r:embed="rId2"/>
                <a:stretch>
                  <a:fillRect l="-1092" t="-11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541722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Parameter Interpretation (II)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B71A0D-7268-7DAB-548E-5D99DEF202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June 7, 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78922F-2421-F0F0-A0DC-170616B5C1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17 Notes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B929F1-48F5-12C5-DA91-9D5F33A55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14826-1AC5-CA47-A0B0-418F5329A828}" type="slidenum">
              <a:rPr lang="en-US" smtClean="0"/>
              <a:t>29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sz="quarter" idx="14"/>
              </p:nvPr>
            </p:nvSpPr>
            <p:spPr/>
            <p:txBody>
              <a:bodyPr>
                <a:normAutofit/>
              </a:bodyPr>
              <a:lstStyle/>
              <a:p>
                <a:pPr marL="210741" indent="-210741">
                  <a:lnSpc>
                    <a:spcPct val="100000"/>
                  </a:lnSpc>
                  <a:spcBef>
                    <a:spcPts val="0"/>
                  </a:spcBef>
                  <a:tabLst>
                    <a:tab pos="254794" algn="l"/>
                    <a:tab pos="4291013" algn="l"/>
                  </a:tabLst>
                </a:pPr>
                <a:r>
                  <a:rPr lang="en-US" altLang="en-US" dirty="0">
                    <a:sym typeface="Symbol" pitchFamily="18" charset="2"/>
                  </a:rPr>
                  <a:t>When </a:t>
                </a:r>
                <a14:m>
                  <m:oMath xmlns:m="http://schemas.openxmlformats.org/officeDocument/2006/math">
                    <m:r>
                      <a:rPr lang="en-US" altLang="en-US" b="1" i="1" dirty="0" smtClean="0">
                        <a:latin typeface="Cambria Math" panose="02040503050406030204" pitchFamily="18" charset="0"/>
                        <a:sym typeface="Symbol" pitchFamily="18" charset="2"/>
                      </a:rPr>
                      <m:t>𝒙</m:t>
                    </m:r>
                  </m:oMath>
                </a14:m>
                <a:r>
                  <a:rPr lang="en-US" altLang="en-US" b="1" dirty="0">
                    <a:sym typeface="Symbol" pitchFamily="18" charset="2"/>
                  </a:rPr>
                  <a:t> is a binary variable</a:t>
                </a:r>
                <a:r>
                  <a:rPr lang="en-US" altLang="en-US" dirty="0">
                    <a:sym typeface="Symbol" pitchFamily="18" charset="2"/>
                  </a:rPr>
                  <a:t>: How do we interpret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>
                            <a:latin typeface="Cambria Math" panose="02040503050406030204" pitchFamily="18" charset="0"/>
                            <a:sym typeface="Symbol" pitchFamily="18" charset="2"/>
                          </a:rPr>
                        </m:ctrlPr>
                      </m:sSubPr>
                      <m:e>
                        <m:r>
                          <a:rPr lang="en-US" altLang="en-US" i="1">
                            <a:latin typeface="Cambria Math" panose="02040503050406030204" pitchFamily="18" charset="0"/>
                            <a:sym typeface="Symbol" pitchFamily="18" charset="2"/>
                          </a:rPr>
                          <m:t>𝛽</m:t>
                        </m:r>
                      </m:e>
                      <m:sub>
                        <m:r>
                          <a:rPr lang="en-US" altLang="en-US" i="1">
                            <a:latin typeface="Cambria Math" panose="02040503050406030204" pitchFamily="18" charset="0"/>
                            <a:sym typeface="Symbol" pitchFamily="18" charset="2"/>
                          </a:rPr>
                          <m:t>0</m:t>
                        </m:r>
                      </m:sub>
                    </m:sSub>
                    <m:r>
                      <a:rPr lang="en-US" altLang="en-US" i="1">
                        <a:latin typeface="Cambria Math" panose="02040503050406030204" pitchFamily="18" charset="0"/>
                        <a:sym typeface="Symbol" pitchFamily="18" charset="2"/>
                      </a:rPr>
                      <m:t> </m:t>
                    </m:r>
                  </m:oMath>
                </a14:m>
                <a:r>
                  <a:rPr lang="en-US" altLang="en-US" dirty="0">
                    <a:sym typeface="Symbol" pitchFamily="18" charset="2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>
                            <a:latin typeface="Cambria Math" panose="02040503050406030204" pitchFamily="18" charset="0"/>
                            <a:sym typeface="Symbol" pitchFamily="18" charset="2"/>
                          </a:rPr>
                        </m:ctrlPr>
                      </m:sSubPr>
                      <m:e>
                        <m:r>
                          <a:rPr lang="en-US" altLang="en-US" i="1">
                            <a:latin typeface="Cambria Math" panose="02040503050406030204" pitchFamily="18" charset="0"/>
                            <a:sym typeface="Symbol" pitchFamily="18" charset="2"/>
                          </a:rPr>
                          <m:t>𝛽</m:t>
                        </m:r>
                      </m:e>
                      <m:sub>
                        <m:r>
                          <a:rPr lang="en-US" altLang="en-US" i="1">
                            <a:latin typeface="Cambria Math" panose="02040503050406030204" pitchFamily="18" charset="0"/>
                            <a:sym typeface="Symbol" pitchFamily="18" charset="2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en-US" dirty="0">
                    <a:sym typeface="Symbol" pitchFamily="18" charset="2"/>
                  </a:rPr>
                  <a:t>?</a:t>
                </a:r>
              </a:p>
              <a:p>
                <a:pPr marL="475060" lvl="1" indent="-176213">
                  <a:tabLst>
                    <a:tab pos="254794" algn="l"/>
                    <a:tab pos="4291013" algn="l"/>
                  </a:tabLst>
                </a:pPr>
                <a:endParaRPr lang="en-US" altLang="en-US" dirty="0">
                  <a:sym typeface="Symbol" pitchFamily="18" charset="2"/>
                </a:endParaRPr>
              </a:p>
              <a:p>
                <a:pPr marL="475060" lvl="1" indent="-176213">
                  <a:tabLst>
                    <a:tab pos="254794" algn="l"/>
                    <a:tab pos="4291013" algn="l"/>
                  </a:tabLst>
                </a:pPr>
                <a:r>
                  <a:rPr lang="en-US" altLang="en-US" dirty="0">
                    <a:sym typeface="Symbol" pitchFamily="18" charset="2"/>
                  </a:rPr>
                  <a:t>By subtraction, we have</a:t>
                </a:r>
              </a:p>
              <a:p>
                <a:pPr marL="475060" lvl="1" indent="-176213">
                  <a:tabLst>
                    <a:tab pos="254794" algn="l"/>
                    <a:tab pos="4291013" algn="l"/>
                  </a:tabLst>
                </a:pPr>
                <a:endParaRPr lang="en-US" altLang="en-US" sz="1400" dirty="0">
                  <a:sym typeface="Symbol" pitchFamily="18" charset="2"/>
                </a:endParaRPr>
              </a:p>
              <a:p>
                <a:pPr marL="475060" lvl="1" indent="-176213">
                  <a:tabLst>
                    <a:tab pos="254794" algn="l"/>
                    <a:tab pos="4291013" algn="l"/>
                  </a:tabLst>
                </a:pPr>
                <a:endParaRPr lang="en-US" altLang="en-US" sz="900" dirty="0">
                  <a:sym typeface="Symbol" pitchFamily="18" charset="2"/>
                </a:endParaRPr>
              </a:p>
              <a:p>
                <a:pPr marL="298847" lvl="1" indent="0">
                  <a:buNone/>
                  <a:tabLst>
                    <a:tab pos="254794" algn="l"/>
                    <a:tab pos="4291013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b="0" i="1" smtClean="0">
                              <a:latin typeface="Cambria Math" panose="02040503050406030204" pitchFamily="18" charset="0"/>
                              <a:sym typeface="Symbol" pitchFamily="18" charset="2"/>
                            </a:rPr>
                          </m:ctrlPr>
                        </m:sSubPr>
                        <m:e>
                          <m:r>
                            <a:rPr lang="en-US" altLang="en-US" b="0" i="1" smtClean="0">
                              <a:latin typeface="Cambria Math" panose="02040503050406030204" pitchFamily="18" charset="0"/>
                              <a:sym typeface="Symbol" pitchFamily="18" charset="2"/>
                            </a:rPr>
                            <m:t>𝛽</m:t>
                          </m:r>
                        </m:e>
                        <m:sub>
                          <m:r>
                            <a:rPr lang="en-US" altLang="en-US" b="0" i="1" smtClean="0">
                              <a:latin typeface="Cambria Math" panose="02040503050406030204" pitchFamily="18" charset="0"/>
                              <a:sym typeface="Symbol" pitchFamily="18" charset="2"/>
                            </a:rPr>
                            <m:t>1</m:t>
                          </m:r>
                        </m:sub>
                      </m:sSub>
                      <m:r>
                        <a:rPr lang="en-US" altLang="en-US" b="0" i="1" smtClean="0">
                          <a:latin typeface="Cambria Math" panose="02040503050406030204" pitchFamily="18" charset="0"/>
                          <a:sym typeface="Symbol" pitchFamily="18" charset="2"/>
                        </a:rPr>
                        <m:t>=</m:t>
                      </m:r>
                      <m:func>
                        <m:funcPr>
                          <m:ctrlPr>
                            <a:rPr lang="en-US" altLang="en-US" b="0" i="1" smtClean="0">
                              <a:latin typeface="Cambria Math" panose="02040503050406030204" pitchFamily="18" charset="0"/>
                              <a:sym typeface="Symbol" pitchFamily="18" charset="2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en-US" b="0" i="0" smtClean="0">
                              <a:latin typeface="Cambria Math" panose="02040503050406030204" pitchFamily="18" charset="0"/>
                              <a:sym typeface="Symbol" pitchFamily="18" charset="2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US" altLang="en-US" b="0" i="1" smtClean="0">
                                  <a:latin typeface="Cambria Math" panose="02040503050406030204" pitchFamily="18" charset="0"/>
                                  <a:sym typeface="Symbol" pitchFamily="18" charset="2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en-US" b="0" i="1" smtClean="0">
                                      <a:latin typeface="Cambria Math" panose="02040503050406030204" pitchFamily="18" charset="0"/>
                                      <a:sym typeface="Symbol" pitchFamily="18" charset="2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en-US" i="1">
                                      <a:latin typeface="Cambria Math" panose="02040503050406030204" pitchFamily="18" charset="0"/>
                                      <a:sym typeface="Symbol" pitchFamily="18" charset="2"/>
                                    </a:rPr>
                                    <m:t>𝐸</m:t>
                                  </m:r>
                                  <m:d>
                                    <m:dPr>
                                      <m:ctrlPr>
                                        <a:rPr lang="en-US" altLang="en-US" i="1">
                                          <a:latin typeface="Cambria Math" panose="02040503050406030204" pitchFamily="18" charset="0"/>
                                          <a:sym typeface="Symbol" pitchFamily="18" charset="2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en-US" i="1">
                                              <a:latin typeface="Cambria Math" panose="02040503050406030204" pitchFamily="18" charset="0"/>
                                              <a:sym typeface="Symbol" pitchFamily="18" charset="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en-US" i="1">
                                              <a:latin typeface="Cambria Math" panose="02040503050406030204" pitchFamily="18" charset="0"/>
                                              <a:sym typeface="Symbol" pitchFamily="18" charset="2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US" altLang="en-US" i="1">
                                              <a:latin typeface="Cambria Math" panose="02040503050406030204" pitchFamily="18" charset="0"/>
                                              <a:sym typeface="Symbol" pitchFamily="18" charset="2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altLang="en-US" i="1">
                                          <a:latin typeface="Cambria Math" panose="02040503050406030204" pitchFamily="18" charset="0"/>
                                          <a:sym typeface="Symbol" pitchFamily="18" charset="2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lang="en-US" altLang="en-US" i="1">
                                              <a:latin typeface="Cambria Math" panose="02040503050406030204" pitchFamily="18" charset="0"/>
                                              <a:sym typeface="Symbol" pitchFamily="18" charset="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en-US" i="1">
                                              <a:latin typeface="Cambria Math" panose="02040503050406030204" pitchFamily="18" charset="0"/>
                                              <a:sym typeface="Symbol" pitchFamily="18" charset="2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en-US" i="1">
                                              <a:latin typeface="Cambria Math" panose="02040503050406030204" pitchFamily="18" charset="0"/>
                                              <a:sym typeface="Symbol" pitchFamily="18" charset="2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altLang="en-US" i="1">
                                          <a:latin typeface="Cambria Math" panose="02040503050406030204" pitchFamily="18" charset="0"/>
                                          <a:sym typeface="Symbol" pitchFamily="18" charset="2"/>
                                        </a:rPr>
                                        <m:t>=</m:t>
                                      </m:r>
                                      <m:r>
                                        <a:rPr lang="en-US" altLang="en-US" b="0" i="1" smtClean="0">
                                          <a:latin typeface="Cambria Math" panose="02040503050406030204" pitchFamily="18" charset="0"/>
                                          <a:sym typeface="Symbol" pitchFamily="18" charset="2"/>
                                        </a:rPr>
                                        <m:t>1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en-US" altLang="en-US" b="0" i="1" smtClean="0">
                                      <a:latin typeface="Cambria Math" panose="02040503050406030204" pitchFamily="18" charset="0"/>
                                      <a:sym typeface="Symbol" pitchFamily="18" charset="2"/>
                                    </a:rPr>
                                    <m:t>𝐸</m:t>
                                  </m:r>
                                  <m:d>
                                    <m:dPr>
                                      <m:ctrlPr>
                                        <a:rPr lang="en-US" altLang="en-US" b="0" i="1" smtClean="0">
                                          <a:latin typeface="Cambria Math" panose="02040503050406030204" pitchFamily="18" charset="0"/>
                                          <a:sym typeface="Symbol" pitchFamily="18" charset="2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en-US" b="0" i="1" smtClean="0">
                                              <a:latin typeface="Cambria Math" panose="02040503050406030204" pitchFamily="18" charset="0"/>
                                              <a:sym typeface="Symbol" pitchFamily="18" charset="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en-US" b="0" i="1" smtClean="0">
                                              <a:latin typeface="Cambria Math" panose="02040503050406030204" pitchFamily="18" charset="0"/>
                                              <a:sym typeface="Symbol" pitchFamily="18" charset="2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US" altLang="en-US" b="0" i="1" smtClean="0">
                                              <a:latin typeface="Cambria Math" panose="02040503050406030204" pitchFamily="18" charset="0"/>
                                              <a:sym typeface="Symbol" pitchFamily="18" charset="2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altLang="en-US" b="0" i="1" smtClean="0">
                                          <a:latin typeface="Cambria Math" panose="02040503050406030204" pitchFamily="18" charset="0"/>
                                          <a:sym typeface="Symbol" pitchFamily="18" charset="2"/>
                                        </a:rPr>
                                        <m:t>|</m:t>
                                      </m:r>
                                      <m:sSub>
                                        <m:sSubPr>
                                          <m:ctrlPr>
                                            <a:rPr lang="en-US" altLang="en-US" b="0" i="1" smtClean="0">
                                              <a:latin typeface="Cambria Math" panose="02040503050406030204" pitchFamily="18" charset="0"/>
                                              <a:sym typeface="Symbol" pitchFamily="18" charset="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en-US" b="0" i="1" smtClean="0">
                                              <a:latin typeface="Cambria Math" panose="02040503050406030204" pitchFamily="18" charset="0"/>
                                              <a:sym typeface="Symbol" pitchFamily="18" charset="2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en-US" b="0" i="1" smtClean="0">
                                              <a:latin typeface="Cambria Math" panose="02040503050406030204" pitchFamily="18" charset="0"/>
                                              <a:sym typeface="Symbol" pitchFamily="18" charset="2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altLang="en-US" b="0" i="1" smtClean="0">
                                          <a:latin typeface="Cambria Math" panose="02040503050406030204" pitchFamily="18" charset="0"/>
                                          <a:sym typeface="Symbol" pitchFamily="18" charset="2"/>
                                        </a:rPr>
                                        <m:t>=0</m:t>
                                      </m:r>
                                    </m:e>
                                  </m:d>
                                </m:den>
                              </m:f>
                            </m:e>
                          </m:d>
                          <m:r>
                            <a:rPr lang="en-US" altLang="en-US" b="0" i="1" smtClean="0">
                              <a:latin typeface="Cambria Math" panose="02040503050406030204" pitchFamily="18" charset="0"/>
                              <a:sym typeface="Symbol" pitchFamily="18" charset="2"/>
                            </a:rPr>
                            <m:t>=</m:t>
                          </m:r>
                          <m:func>
                            <m:funcPr>
                              <m:ctrlPr>
                                <a:rPr lang="en-US" altLang="en-US" i="1">
                                  <a:latin typeface="Cambria Math" panose="02040503050406030204" pitchFamily="18" charset="0"/>
                                  <a:sym typeface="Symbol" pitchFamily="18" charset="2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en-US">
                                  <a:latin typeface="Cambria Math" panose="02040503050406030204" pitchFamily="18" charset="0"/>
                                  <a:sym typeface="Symbol" pitchFamily="18" charset="2"/>
                                </a:rPr>
                                <m:t>ln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en-US" i="1" smtClean="0">
                                      <a:latin typeface="Cambria Math" panose="02040503050406030204" pitchFamily="18" charset="0"/>
                                      <a:sym typeface="Symbol" pitchFamily="18" charset="2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altLang="en-US" i="1">
                                          <a:latin typeface="Cambria Math" panose="02040503050406030204" pitchFamily="18" charset="0"/>
                                          <a:sym typeface="Symbol" pitchFamily="18" charset="2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en-US" b="0" i="1" smtClean="0">
                                          <a:latin typeface="Cambria Math" panose="02040503050406030204" pitchFamily="18" charset="0"/>
                                          <a:sym typeface="Symbol" pitchFamily="18" charset="2"/>
                                        </a:rPr>
                                        <m:t>𝜆</m:t>
                                      </m:r>
                                      <m:d>
                                        <m:dPr>
                                          <m:ctrlPr>
                                            <a:rPr lang="en-US" altLang="en-US" b="0" i="1" smtClean="0">
                                              <a:latin typeface="Cambria Math" panose="02040503050406030204" pitchFamily="18" charset="0"/>
                                              <a:sym typeface="Symbol" pitchFamily="18" charset="2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en-US" b="0" i="1" smtClean="0">
                                                  <a:latin typeface="Cambria Math" panose="02040503050406030204" pitchFamily="18" charset="0"/>
                                                  <a:sym typeface="Symbol" pitchFamily="18" charset="2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en-US" b="0" i="1" smtClean="0">
                                                  <a:latin typeface="Cambria Math" panose="02040503050406030204" pitchFamily="18" charset="0"/>
                                                  <a:sym typeface="Symbol" pitchFamily="18" charset="2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en-US" b="0" i="1" smtClean="0">
                                                  <a:latin typeface="Cambria Math" panose="02040503050406030204" pitchFamily="18" charset="0"/>
                                                  <a:sym typeface="Symbol" pitchFamily="18" charset="2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en-US" b="0" i="1" smtClean="0">
                                              <a:latin typeface="Cambria Math" panose="02040503050406030204" pitchFamily="18" charset="0"/>
                                              <a:sym typeface="Symbol" pitchFamily="18" charset="2"/>
                                            </a:rPr>
                                            <m:t>=1</m:t>
                                          </m:r>
                                        </m:e>
                                      </m:d>
                                    </m:num>
                                    <m:den>
                                      <m:r>
                                        <a:rPr lang="en-US" altLang="en-US" i="1">
                                          <a:latin typeface="Cambria Math" panose="02040503050406030204" pitchFamily="18" charset="0"/>
                                          <a:sym typeface="Symbol" pitchFamily="18" charset="2"/>
                                        </a:rPr>
                                        <m:t>𝜆</m:t>
                                      </m:r>
                                      <m:d>
                                        <m:dPr>
                                          <m:ctrlPr>
                                            <a:rPr lang="en-US" altLang="en-US" i="1">
                                              <a:latin typeface="Cambria Math" panose="02040503050406030204" pitchFamily="18" charset="0"/>
                                              <a:sym typeface="Symbol" pitchFamily="18" charset="2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en-US" i="1">
                                                  <a:latin typeface="Cambria Math" panose="02040503050406030204" pitchFamily="18" charset="0"/>
                                                  <a:sym typeface="Symbol" pitchFamily="18" charset="2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en-US" i="1">
                                                  <a:latin typeface="Cambria Math" panose="02040503050406030204" pitchFamily="18" charset="0"/>
                                                  <a:sym typeface="Symbol" pitchFamily="18" charset="2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en-US" i="1">
                                                  <a:latin typeface="Cambria Math" panose="02040503050406030204" pitchFamily="18" charset="0"/>
                                                  <a:sym typeface="Symbol" pitchFamily="18" charset="2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en-US" i="1">
                                              <a:latin typeface="Cambria Math" panose="02040503050406030204" pitchFamily="18" charset="0"/>
                                              <a:sym typeface="Symbol" pitchFamily="18" charset="2"/>
                                            </a:rPr>
                                            <m:t>=</m:t>
                                          </m:r>
                                          <m:r>
                                            <a:rPr lang="en-US" altLang="en-US" b="0" i="1" smtClean="0">
                                              <a:latin typeface="Cambria Math" panose="02040503050406030204" pitchFamily="18" charset="0"/>
                                              <a:sym typeface="Symbol" pitchFamily="18" charset="2"/>
                                            </a:rPr>
                                            <m:t>0</m:t>
                                          </m:r>
                                        </m:e>
                                      </m:d>
                                    </m:den>
                                  </m:f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lang="en-US" altLang="en-US" dirty="0">
                  <a:sym typeface="Symbol" pitchFamily="18" charset="2"/>
                </a:endParaRPr>
              </a:p>
              <a:p>
                <a:pPr marL="298847" lvl="1" indent="0">
                  <a:buNone/>
                  <a:tabLst>
                    <a:tab pos="254794" algn="l"/>
                    <a:tab pos="4291013" algn="l"/>
                  </a:tabLst>
                </a:pPr>
                <a:endParaRPr lang="en-US" altLang="en-US" sz="1400" dirty="0">
                  <a:sym typeface="Symbol" pitchFamily="18" charset="2"/>
                </a:endParaRPr>
              </a:p>
              <a:p>
                <a:pPr marL="475060" lvl="1" indent="-176213">
                  <a:tabLst>
                    <a:tab pos="254794" algn="l"/>
                    <a:tab pos="4291013" algn="l"/>
                  </a:tabLst>
                </a:pPr>
                <a:endParaRPr lang="en-US" altLang="en-US" sz="900" dirty="0">
                  <a:sym typeface="Symbol" pitchFamily="18" charset="2"/>
                </a:endParaRPr>
              </a:p>
              <a:p>
                <a:pPr marL="475060" lvl="1" indent="-176213">
                  <a:tabLst>
                    <a:tab pos="254794" algn="l"/>
                    <a:tab pos="4291013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b="0" i="1" smtClean="0">
                            <a:latin typeface="Cambria Math" panose="02040503050406030204" pitchFamily="18" charset="0"/>
                            <a:sym typeface="Symbol" pitchFamily="18" charset="2"/>
                          </a:rPr>
                        </m:ctrlPr>
                      </m:sSubPr>
                      <m:e>
                        <m:r>
                          <a:rPr lang="en-US" altLang="en-US" b="0" i="1" smtClean="0">
                            <a:latin typeface="Cambria Math" panose="02040503050406030204" pitchFamily="18" charset="0"/>
                            <a:sym typeface="Symbol" pitchFamily="18" charset="2"/>
                          </a:rPr>
                          <m:t>𝛽</m:t>
                        </m:r>
                      </m:e>
                      <m:sub>
                        <m:r>
                          <a:rPr lang="en-US" altLang="en-US" b="0" i="1" smtClean="0">
                            <a:latin typeface="Cambria Math" panose="02040503050406030204" pitchFamily="18" charset="0"/>
                            <a:sym typeface="Symbol" pitchFamily="18" charset="2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en-US" b="1" dirty="0">
                    <a:sym typeface="Symbol" pitchFamily="18" charset="2"/>
                  </a:rPr>
                  <a:t>: </a:t>
                </a:r>
                <a:r>
                  <a:rPr lang="en-US" altLang="en-US" dirty="0">
                    <a:sym typeface="Symbol" pitchFamily="18" charset="2"/>
                  </a:rPr>
                  <a:t>Log-rate ratio </a:t>
                </a:r>
              </a:p>
              <a:p>
                <a:pPr marL="475060" lvl="1" indent="-176213">
                  <a:tabLst>
                    <a:tab pos="254794" algn="l"/>
                    <a:tab pos="4291013" algn="l"/>
                  </a:tabLst>
                </a:pPr>
                <a:endParaRPr lang="en-US" altLang="en-US" b="1" dirty="0">
                  <a:sym typeface="Symbol" pitchFamily="18" charset="2"/>
                </a:endParaRPr>
              </a:p>
              <a:p>
                <a:pPr marL="475060" lvl="1" indent="-176213">
                  <a:tabLst>
                    <a:tab pos="254794" algn="l"/>
                    <a:tab pos="4291013" algn="l"/>
                  </a:tabLst>
                </a:pPr>
                <a:r>
                  <a:rPr lang="en-US" altLang="en-US" b="1" dirty="0">
                    <a:sym typeface="Symbol" pitchFamily="18" charset="2"/>
                  </a:rPr>
                  <a:t>And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en-US" b="1" i="1" smtClean="0">
                            <a:latin typeface="Cambria Math" panose="02040503050406030204" pitchFamily="18" charset="0"/>
                            <a:sym typeface="Symbol" pitchFamily="18" charset="2"/>
                          </a:rPr>
                        </m:ctrlPr>
                      </m:funcPr>
                      <m:fName>
                        <m:r>
                          <a:rPr lang="en-US" altLang="en-US" b="1" i="0" smtClean="0">
                            <a:latin typeface="Cambria Math" panose="02040503050406030204" pitchFamily="18" charset="0"/>
                            <a:sym typeface="Symbol" pitchFamily="18" charset="2"/>
                          </a:rPr>
                          <m:t>𝐞𝐱𝐩</m:t>
                        </m:r>
                      </m:fName>
                      <m:e>
                        <m:d>
                          <m:dPr>
                            <m:ctrlPr>
                              <a:rPr lang="en-US" altLang="en-US" b="1" i="1" smtClean="0">
                                <a:latin typeface="Cambria Math" panose="02040503050406030204" pitchFamily="18" charset="0"/>
                                <a:sym typeface="Symbol" pitchFamily="18" charset="2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en-US" b="1" i="1" smtClean="0">
                                    <a:latin typeface="Cambria Math" panose="02040503050406030204" pitchFamily="18" charset="0"/>
                                    <a:sym typeface="Symbol" pitchFamily="18" charset="2"/>
                                  </a:rPr>
                                </m:ctrlPr>
                              </m:sSubPr>
                              <m:e>
                                <m:r>
                                  <a:rPr lang="en-US" altLang="en-US" b="1" i="1" smtClean="0">
                                    <a:latin typeface="Cambria Math" panose="02040503050406030204" pitchFamily="18" charset="0"/>
                                    <a:sym typeface="Symbol" pitchFamily="18" charset="2"/>
                                  </a:rPr>
                                  <m:t>𝜷</m:t>
                                </m:r>
                              </m:e>
                              <m:sub>
                                <m:r>
                                  <a:rPr lang="en-US" altLang="en-US" b="1" i="1" smtClean="0">
                                    <a:latin typeface="Cambria Math" panose="02040503050406030204" pitchFamily="18" charset="0"/>
                                    <a:sym typeface="Symbol" pitchFamily="18" charset="2"/>
                                  </a:rPr>
                                  <m:t>𝟏</m:t>
                                </m:r>
                              </m:sub>
                            </m:sSub>
                          </m:e>
                        </m:d>
                      </m:e>
                    </m:func>
                  </m:oMath>
                </a14:m>
                <a:r>
                  <a:rPr lang="en-US" altLang="en-US" b="1" dirty="0">
                    <a:sym typeface="Symbol" pitchFamily="18" charset="2"/>
                  </a:rPr>
                  <a:t> is the rate ratio</a:t>
                </a:r>
                <a:endParaRPr lang="en-US" altLang="en-US" sz="1575" b="1" dirty="0">
                  <a:sym typeface="Symbol" pitchFamily="18" charset="2"/>
                </a:endParaRP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blipFill>
                <a:blip r:embed="rId2"/>
                <a:stretch>
                  <a:fillRect l="-1250" t="-11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287291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D4562D-B763-06A7-0805-66D33C8B13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17 Learning Objectives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9487CAA-1BE4-7531-77CC-03A176C431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June 7, 2023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862816-DF78-1350-D26E-140C5D1774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17 Notes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FFD106-26AA-A6C0-7C99-6C34A2CD3E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14826-1AC5-CA47-A0B0-418F5329A828}" type="slidenum">
              <a:rPr lang="en-US" smtClean="0"/>
              <a:t>3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F0079B6-6AA2-C7C9-4B3C-D78977947D8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Not as formal today:</a:t>
            </a:r>
          </a:p>
          <a:p>
            <a:pPr marL="0" indent="0">
              <a:buNone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Calculate odds ratios for variables (categorical x continuous) involved in interactions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lvl="2"/>
            <a:r>
              <a:rPr lang="en-US" dirty="0"/>
              <a:t>If we want, we can look at categorical x categorical and continuous x continuous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Run and interpret a simple Poisson Regression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84817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Further reading / tutorials on Poisson regression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3C3BA0-A6C6-D787-F3AB-6417C20473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June 7, 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764B45-A8A5-6DBF-338B-A32CDC686B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17 Notes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BCD931-7C17-F611-3149-04354ABC3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14826-1AC5-CA47-A0B0-418F5329A828}" type="slidenum">
              <a:rPr lang="en-US" smtClean="0"/>
              <a:t>30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pPr marL="210741" indent="-210741">
              <a:spcBef>
                <a:spcPts val="0"/>
              </a:spcBef>
              <a:tabLst>
                <a:tab pos="254794" algn="l"/>
                <a:tab pos="4291013" algn="l"/>
              </a:tabLst>
            </a:pPr>
            <a:r>
              <a:rPr lang="en-US" altLang="en-US" dirty="0">
                <a:sym typeface="Symbol" pitchFamily="18" charset="2"/>
              </a:rPr>
              <a:t>Good tutorial in R: </a:t>
            </a:r>
            <a:r>
              <a:rPr lang="en-US" altLang="en-US" dirty="0">
                <a:sym typeface="Symbol" pitchFamily="18" charset="2"/>
                <a:hlinkClick r:id="rId2"/>
              </a:rPr>
              <a:t>https://www.dataquest.io/blog/tutorial-poisson-regression-in-r/</a:t>
            </a:r>
            <a:r>
              <a:rPr lang="en-US" altLang="en-US" dirty="0">
                <a:sym typeface="Symbol" pitchFamily="18" charset="2"/>
              </a:rPr>
              <a:t> </a:t>
            </a:r>
          </a:p>
          <a:p>
            <a:pPr marL="210741" indent="-210741">
              <a:spcBef>
                <a:spcPts val="0"/>
              </a:spcBef>
              <a:tabLst>
                <a:tab pos="254794" algn="l"/>
                <a:tab pos="4291013" algn="l"/>
              </a:tabLst>
            </a:pPr>
            <a:endParaRPr lang="en-US" altLang="en-US" dirty="0">
              <a:sym typeface="Symbol" pitchFamily="18" charset="2"/>
            </a:endParaRPr>
          </a:p>
          <a:p>
            <a:pPr marL="210741" indent="-210741">
              <a:spcBef>
                <a:spcPts val="0"/>
              </a:spcBef>
              <a:tabLst>
                <a:tab pos="254794" algn="l"/>
                <a:tab pos="4291013" algn="l"/>
              </a:tabLst>
            </a:pPr>
            <a:r>
              <a:rPr lang="en-US" altLang="en-US" dirty="0">
                <a:sym typeface="Symbol" pitchFamily="18" charset="2"/>
              </a:rPr>
              <a:t>When people are followed for different amounts of time, we should include an offset</a:t>
            </a:r>
          </a:p>
          <a:p>
            <a:pPr marL="667941" lvl="1" indent="-210741">
              <a:spcBef>
                <a:spcPts val="0"/>
              </a:spcBef>
              <a:tabLst>
                <a:tab pos="254794" algn="l"/>
                <a:tab pos="4291013" algn="l"/>
              </a:tabLst>
            </a:pPr>
            <a:r>
              <a:rPr lang="en-US" i="0" dirty="0">
                <a:effectLst/>
                <a:latin typeface="SSP Local"/>
              </a:rPr>
              <a:t>Poisson Regression Modeling Using Rate Data: section from above site that discusses offsets</a:t>
            </a:r>
          </a:p>
          <a:p>
            <a:pPr marL="667941" lvl="1" indent="-210741">
              <a:spcBef>
                <a:spcPts val="0"/>
              </a:spcBef>
              <a:tabLst>
                <a:tab pos="254794" algn="l"/>
                <a:tab pos="4291013" algn="l"/>
              </a:tabLst>
            </a:pPr>
            <a:endParaRPr lang="en-US" dirty="0">
              <a:latin typeface="SSP Local"/>
            </a:endParaRPr>
          </a:p>
          <a:p>
            <a:pPr marL="210741" indent="-210741">
              <a:spcBef>
                <a:spcPts val="0"/>
              </a:spcBef>
              <a:tabLst>
                <a:tab pos="254794" algn="l"/>
                <a:tab pos="4291013" algn="l"/>
              </a:tabLst>
            </a:pPr>
            <a:r>
              <a:rPr lang="en-US" i="0" dirty="0">
                <a:effectLst/>
                <a:latin typeface="SSP Local"/>
              </a:rPr>
              <a:t>We can use Wald test and LRT in the same way as logistic regression to test our coefficients and variables</a:t>
            </a:r>
            <a:endParaRPr lang="en-US" altLang="en-US" dirty="0">
              <a:sym typeface="Symbol" pitchFamily="18" charset="2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23173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Model Construction – Include Offset (I)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0B842E7D-D9A6-C1A5-33E4-4B80F1EB19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June 7, 2023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C248D23-F94D-962F-7E97-5DC4638E3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17 Notes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8E92CD2-C6CA-A917-78AB-A6CF59D39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14826-1AC5-CA47-A0B0-418F5329A828}" type="slidenum">
              <a:rPr lang="en-US" smtClean="0"/>
              <a:t>31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4"/>
              </p:nvPr>
            </p:nvSpPr>
            <p:spPr>
              <a:xfrm>
                <a:off x="152399" y="1139952"/>
                <a:ext cx="9795831" cy="5413248"/>
              </a:xfrm>
            </p:spPr>
            <p:txBody>
              <a:bodyPr>
                <a:noAutofit/>
              </a:bodyPr>
              <a:lstStyle/>
              <a:p>
                <a:pPr marL="210741" indent="-210741">
                  <a:spcBef>
                    <a:spcPts val="0"/>
                  </a:spcBef>
                  <a:tabLst>
                    <a:tab pos="254794" algn="l"/>
                    <a:tab pos="4291013" algn="l"/>
                  </a:tabLst>
                </a:pPr>
                <a:r>
                  <a:rPr lang="en-US" altLang="en-US" dirty="0">
                    <a:sym typeface="Symbol" pitchFamily="18" charset="2"/>
                  </a:rPr>
                  <a:t>What if we have data that each observation has different period of time?  </a:t>
                </a:r>
              </a:p>
              <a:p>
                <a:pPr marL="475060" lvl="1" indent="-176213">
                  <a:tabLst>
                    <a:tab pos="254794" algn="l"/>
                    <a:tab pos="4291013" algn="l"/>
                  </a:tabLst>
                </a:pPr>
                <a:r>
                  <a:rPr lang="en-US" altLang="en-US" dirty="0">
                    <a:sym typeface="Symbol" pitchFamily="18" charset="2"/>
                  </a:rPr>
                  <a:t>For example, we look at number of ED visits when subjects are enrolled in Oregon Health Plan, however, each subjects are enrolled in the plan for different length of time…</a:t>
                </a:r>
              </a:p>
              <a:p>
                <a:pPr marL="475060" lvl="1" indent="-176213">
                  <a:tabLst>
                    <a:tab pos="254794" algn="l"/>
                    <a:tab pos="4291013" algn="l"/>
                  </a:tabLst>
                </a:pPr>
                <a:r>
                  <a:rPr lang="en-US" altLang="en-US" dirty="0">
                    <a:sym typeface="Symbol" pitchFamily="18" charset="2"/>
                  </a:rPr>
                  <a:t>How do we incorporate this different length of time?</a:t>
                </a:r>
              </a:p>
              <a:p>
                <a:pPr marL="210741" indent="-210741">
                  <a:tabLst>
                    <a:tab pos="254794" algn="l"/>
                    <a:tab pos="4291013" algn="l"/>
                  </a:tabLst>
                </a:pPr>
                <a:r>
                  <a:rPr lang="en-US" altLang="en-US" dirty="0">
                    <a:sym typeface="Symbol" pitchFamily="18" charset="2"/>
                  </a:rPr>
                  <a:t>Note we have: </a:t>
                </a:r>
                <a14:m>
                  <m:oMath xmlns:m="http://schemas.openxmlformats.org/officeDocument/2006/math">
                    <m:r>
                      <a:rPr lang="en-US" altLang="en-US" b="0" i="1" smtClean="0">
                        <a:latin typeface="Cambria Math" panose="02040503050406030204" pitchFamily="18" charset="0"/>
                        <a:sym typeface="Symbol" pitchFamily="18" charset="2"/>
                      </a:rPr>
                      <m:t>𝜇</m:t>
                    </m:r>
                    <m:r>
                      <a:rPr lang="en-US" altLang="en-US" b="0" i="1" smtClean="0">
                        <a:latin typeface="Cambria Math" panose="02040503050406030204" pitchFamily="18" charset="0"/>
                        <a:sym typeface="Symbol" pitchFamily="18" charset="2"/>
                      </a:rPr>
                      <m:t>=</m:t>
                    </m:r>
                    <m:r>
                      <a:rPr lang="en-US" altLang="en-US" b="0" i="1" smtClean="0">
                        <a:latin typeface="Cambria Math" panose="02040503050406030204" pitchFamily="18" charset="0"/>
                        <a:sym typeface="Symbol" pitchFamily="18" charset="2"/>
                      </a:rPr>
                      <m:t>𝜆</m:t>
                    </m:r>
                    <m:r>
                      <a:rPr lang="en-US" altLang="en-US" b="0" i="1" smtClean="0">
                        <a:latin typeface="Cambria Math" panose="02040503050406030204" pitchFamily="18" charset="0"/>
                        <a:sym typeface="Symbol" pitchFamily="18" charset="2"/>
                      </a:rPr>
                      <m:t>𝑡</m:t>
                    </m:r>
                  </m:oMath>
                </a14:m>
                <a:r>
                  <a:rPr lang="en-US" altLang="en-US" dirty="0">
                    <a:sym typeface="Symbol" pitchFamily="18" charset="2"/>
                  </a:rPr>
                  <a:t> and with predictor x, </a:t>
                </a:r>
                <a14:m>
                  <m:oMath xmlns:m="http://schemas.openxmlformats.org/officeDocument/2006/math">
                    <m:r>
                      <a:rPr lang="en-US" altLang="en-US" i="1">
                        <a:latin typeface="Cambria Math" panose="02040503050406030204" pitchFamily="18" charset="0"/>
                        <a:sym typeface="Symbol" pitchFamily="18" charset="2"/>
                      </a:rPr>
                      <m:t>𝜇</m:t>
                    </m:r>
                    <m:r>
                      <a:rPr lang="en-US" altLang="en-US" b="0" i="1" smtClean="0">
                        <a:latin typeface="Cambria Math" panose="02040503050406030204" pitchFamily="18" charset="0"/>
                        <a:sym typeface="Symbol" pitchFamily="18" charset="2"/>
                      </a:rPr>
                      <m:t>(</m:t>
                    </m:r>
                    <m:sSub>
                      <m:sSubPr>
                        <m:ctrlPr>
                          <a:rPr lang="en-US" altLang="en-US" b="0" i="1" smtClean="0">
                            <a:latin typeface="Cambria Math" panose="02040503050406030204" pitchFamily="18" charset="0"/>
                            <a:sym typeface="Symbol" pitchFamily="18" charset="2"/>
                          </a:rPr>
                        </m:ctrlPr>
                      </m:sSubPr>
                      <m:e>
                        <m:r>
                          <a:rPr lang="en-US" altLang="en-US" b="0" i="1" smtClean="0">
                            <a:latin typeface="Cambria Math" panose="02040503050406030204" pitchFamily="18" charset="0"/>
                            <a:sym typeface="Symbol" pitchFamily="18" charset="2"/>
                          </a:rPr>
                          <m:t>𝑥</m:t>
                        </m:r>
                      </m:e>
                      <m:sub>
                        <m:r>
                          <a:rPr lang="en-US" altLang="en-US" b="0" i="1" smtClean="0">
                            <a:latin typeface="Cambria Math" panose="02040503050406030204" pitchFamily="18" charset="0"/>
                            <a:sym typeface="Symbol" pitchFamily="18" charset="2"/>
                          </a:rPr>
                          <m:t>𝑖</m:t>
                        </m:r>
                      </m:sub>
                    </m:sSub>
                    <m:r>
                      <a:rPr lang="en-US" altLang="en-US" b="0" i="1" smtClean="0">
                        <a:latin typeface="Cambria Math" panose="02040503050406030204" pitchFamily="18" charset="0"/>
                        <a:sym typeface="Symbol" pitchFamily="18" charset="2"/>
                      </a:rPr>
                      <m:t>)</m:t>
                    </m:r>
                    <m:r>
                      <a:rPr lang="en-US" altLang="en-US" i="1">
                        <a:latin typeface="Cambria Math" panose="02040503050406030204" pitchFamily="18" charset="0"/>
                        <a:sym typeface="Symbol" pitchFamily="18" charset="2"/>
                      </a:rPr>
                      <m:t>=</m:t>
                    </m:r>
                    <m:r>
                      <a:rPr lang="en-US" altLang="en-US" i="1">
                        <a:latin typeface="Cambria Math" panose="02040503050406030204" pitchFamily="18" charset="0"/>
                        <a:sym typeface="Symbol" pitchFamily="18" charset="2"/>
                      </a:rPr>
                      <m:t>𝜆</m:t>
                    </m:r>
                    <m:r>
                      <a:rPr lang="en-US" altLang="en-US" b="0" i="1" smtClean="0">
                        <a:latin typeface="Cambria Math" panose="02040503050406030204" pitchFamily="18" charset="0"/>
                        <a:sym typeface="Symbol" pitchFamily="18" charset="2"/>
                      </a:rPr>
                      <m:t>(</m:t>
                    </m:r>
                    <m:sSub>
                      <m:sSubPr>
                        <m:ctrlPr>
                          <a:rPr lang="en-US" altLang="en-US" b="0" i="1" smtClean="0">
                            <a:latin typeface="Cambria Math" panose="02040503050406030204" pitchFamily="18" charset="0"/>
                            <a:sym typeface="Symbol" pitchFamily="18" charset="2"/>
                          </a:rPr>
                        </m:ctrlPr>
                      </m:sSubPr>
                      <m:e>
                        <m:r>
                          <a:rPr lang="en-US" altLang="en-US" b="0" i="1" smtClean="0">
                            <a:latin typeface="Cambria Math" panose="02040503050406030204" pitchFamily="18" charset="0"/>
                            <a:sym typeface="Symbol" pitchFamily="18" charset="2"/>
                          </a:rPr>
                          <m:t>𝑥</m:t>
                        </m:r>
                      </m:e>
                      <m:sub>
                        <m:r>
                          <a:rPr lang="en-US" altLang="en-US" b="0" i="1" smtClean="0">
                            <a:latin typeface="Cambria Math" panose="02040503050406030204" pitchFamily="18" charset="0"/>
                            <a:sym typeface="Symbol" pitchFamily="18" charset="2"/>
                          </a:rPr>
                          <m:t>𝑖</m:t>
                        </m:r>
                      </m:sub>
                    </m:sSub>
                    <m:r>
                      <a:rPr lang="en-US" altLang="en-US" b="0" i="1" smtClean="0">
                        <a:latin typeface="Cambria Math" panose="02040503050406030204" pitchFamily="18" charset="0"/>
                        <a:sym typeface="Symbol" pitchFamily="18" charset="2"/>
                      </a:rPr>
                      <m:t>)</m:t>
                    </m:r>
                    <m:r>
                      <a:rPr lang="en-US" altLang="en-US" i="1">
                        <a:latin typeface="Cambria Math" panose="02040503050406030204" pitchFamily="18" charset="0"/>
                        <a:sym typeface="Symbol" pitchFamily="18" charset="2"/>
                      </a:rPr>
                      <m:t>𝑡</m:t>
                    </m:r>
                    <m:r>
                      <a:rPr lang="en-US" altLang="en-US" b="0" i="1" smtClean="0">
                        <a:latin typeface="Cambria Math" panose="02040503050406030204" pitchFamily="18" charset="0"/>
                        <a:sym typeface="Symbol" pitchFamily="18" charset="2"/>
                      </a:rPr>
                      <m:t>(</m:t>
                    </m:r>
                    <m:sSub>
                      <m:sSubPr>
                        <m:ctrlPr>
                          <a:rPr lang="en-US" altLang="en-US" b="0" i="1" smtClean="0">
                            <a:latin typeface="Cambria Math" panose="02040503050406030204" pitchFamily="18" charset="0"/>
                            <a:sym typeface="Symbol" pitchFamily="18" charset="2"/>
                          </a:rPr>
                        </m:ctrlPr>
                      </m:sSubPr>
                      <m:e>
                        <m:r>
                          <a:rPr lang="en-US" altLang="en-US" b="0" i="1" smtClean="0">
                            <a:latin typeface="Cambria Math" panose="02040503050406030204" pitchFamily="18" charset="0"/>
                            <a:sym typeface="Symbol" pitchFamily="18" charset="2"/>
                          </a:rPr>
                          <m:t>𝑥</m:t>
                        </m:r>
                      </m:e>
                      <m:sub>
                        <m:r>
                          <a:rPr lang="en-US" altLang="en-US" b="0" i="1" smtClean="0">
                            <a:latin typeface="Cambria Math" panose="02040503050406030204" pitchFamily="18" charset="0"/>
                            <a:sym typeface="Symbol" pitchFamily="18" charset="2"/>
                          </a:rPr>
                          <m:t>𝑖</m:t>
                        </m:r>
                      </m:sub>
                    </m:sSub>
                    <m:r>
                      <a:rPr lang="en-US" altLang="en-US" b="0" i="1" smtClean="0">
                        <a:latin typeface="Cambria Math" panose="02040503050406030204" pitchFamily="18" charset="0"/>
                        <a:sym typeface="Symbol" pitchFamily="18" charset="2"/>
                      </a:rPr>
                      <m:t>)</m:t>
                    </m:r>
                  </m:oMath>
                </a14:m>
                <a:r>
                  <a:rPr lang="en-US" altLang="en-US" dirty="0">
                    <a:sym typeface="Symbol" pitchFamily="18" charset="2"/>
                  </a:rPr>
                  <a:t> </a:t>
                </a:r>
              </a:p>
              <a:p>
                <a:pPr marL="210741" indent="-210741">
                  <a:tabLst>
                    <a:tab pos="254794" algn="l"/>
                    <a:tab pos="4291013" algn="l"/>
                  </a:tabLst>
                </a:pPr>
                <a:r>
                  <a:rPr lang="en-US" altLang="en-US" dirty="0">
                    <a:sym typeface="Symbol" pitchFamily="18" charset="2"/>
                  </a:rPr>
                  <a:t>Then:</a:t>
                </a:r>
              </a:p>
              <a:p>
                <a:pPr marL="667941" lvl="1" indent="-210741">
                  <a:tabLst>
                    <a:tab pos="254794" algn="l"/>
                    <a:tab pos="4291013" algn="l"/>
                  </a:tabLst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altLang="en-US" b="0" i="1" smtClean="0">
                            <a:latin typeface="Cambria Math" panose="02040503050406030204" pitchFamily="18" charset="0"/>
                            <a:sym typeface="Symbol" pitchFamily="18" charset="2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en-US" b="0" i="0" smtClean="0">
                            <a:latin typeface="Cambria Math" panose="02040503050406030204" pitchFamily="18" charset="0"/>
                            <a:sym typeface="Symbol" pitchFamily="18" charset="2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altLang="en-US" b="0" i="1" smtClean="0">
                                <a:latin typeface="Cambria Math" panose="02040503050406030204" pitchFamily="18" charset="0"/>
                                <a:sym typeface="Symbol" pitchFamily="18" charset="2"/>
                              </a:rPr>
                            </m:ctrlPr>
                          </m:dPr>
                          <m:e>
                            <m:r>
                              <a:rPr lang="en-US" altLang="en-US" b="0" i="1" smtClean="0">
                                <a:latin typeface="Cambria Math" panose="02040503050406030204" pitchFamily="18" charset="0"/>
                                <a:sym typeface="Symbol" pitchFamily="18" charset="2"/>
                              </a:rPr>
                              <m:t>𝜆</m:t>
                            </m:r>
                            <m:d>
                              <m:dPr>
                                <m:ctrlPr>
                                  <a:rPr lang="en-US" altLang="en-US" b="0" i="1" smtClean="0">
                                    <a:latin typeface="Cambria Math" panose="02040503050406030204" pitchFamily="18" charset="0"/>
                                    <a:sym typeface="Symbol" pitchFamily="18" charset="2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en-US" b="0" i="1" smtClean="0">
                                        <a:latin typeface="Cambria Math" panose="02040503050406030204" pitchFamily="18" charset="0"/>
                                        <a:sym typeface="Symbol" pitchFamily="18" charset="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en-US" b="0" i="1" smtClean="0">
                                        <a:latin typeface="Cambria Math" panose="02040503050406030204" pitchFamily="18" charset="0"/>
                                        <a:sym typeface="Symbol" pitchFamily="18" charset="2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en-US" b="0" i="1" smtClean="0">
                                        <a:latin typeface="Cambria Math" panose="02040503050406030204" pitchFamily="18" charset="0"/>
                                        <a:sym typeface="Symbol" pitchFamily="18" charset="2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</m:func>
                    <m:r>
                      <a:rPr lang="en-US" altLang="en-US" b="0" i="1" smtClean="0">
                        <a:latin typeface="Cambria Math" panose="02040503050406030204" pitchFamily="18" charset="0"/>
                        <a:sym typeface="Symbol" pitchFamily="18" charset="2"/>
                      </a:rPr>
                      <m:t>=</m:t>
                    </m:r>
                    <m:sSub>
                      <m:sSubPr>
                        <m:ctrlPr>
                          <a:rPr lang="en-US" altLang="en-US" b="0" i="1" smtClean="0">
                            <a:latin typeface="Cambria Math" panose="02040503050406030204" pitchFamily="18" charset="0"/>
                            <a:sym typeface="Symbol" pitchFamily="18" charset="2"/>
                          </a:rPr>
                        </m:ctrlPr>
                      </m:sSubPr>
                      <m:e>
                        <m:r>
                          <a:rPr lang="en-US" altLang="en-US" b="0" i="1" smtClean="0">
                            <a:latin typeface="Cambria Math" panose="02040503050406030204" pitchFamily="18" charset="0"/>
                            <a:sym typeface="Symbol" pitchFamily="18" charset="2"/>
                          </a:rPr>
                          <m:t>𝛽</m:t>
                        </m:r>
                      </m:e>
                      <m:sub>
                        <m:r>
                          <a:rPr lang="en-US" altLang="en-US" b="0" i="1" smtClean="0">
                            <a:latin typeface="Cambria Math" panose="02040503050406030204" pitchFamily="18" charset="0"/>
                            <a:sym typeface="Symbol" pitchFamily="18" charset="2"/>
                          </a:rPr>
                          <m:t>0</m:t>
                        </m:r>
                      </m:sub>
                    </m:sSub>
                    <m:r>
                      <a:rPr lang="en-US" altLang="en-US" b="0" i="1" smtClean="0">
                        <a:latin typeface="Cambria Math" panose="02040503050406030204" pitchFamily="18" charset="0"/>
                        <a:sym typeface="Symbol" pitchFamily="18" charset="2"/>
                      </a:rPr>
                      <m:t>+</m:t>
                    </m:r>
                    <m:sSub>
                      <m:sSubPr>
                        <m:ctrlPr>
                          <a:rPr lang="en-US" altLang="en-US" b="0" i="1" smtClean="0">
                            <a:latin typeface="Cambria Math" panose="02040503050406030204" pitchFamily="18" charset="0"/>
                            <a:sym typeface="Symbol" pitchFamily="18" charset="2"/>
                          </a:rPr>
                        </m:ctrlPr>
                      </m:sSubPr>
                      <m:e>
                        <m:r>
                          <a:rPr lang="en-US" altLang="en-US" b="0" i="1" smtClean="0">
                            <a:latin typeface="Cambria Math" panose="02040503050406030204" pitchFamily="18" charset="0"/>
                            <a:sym typeface="Symbol" pitchFamily="18" charset="2"/>
                          </a:rPr>
                          <m:t>𝛽</m:t>
                        </m:r>
                      </m:e>
                      <m:sub>
                        <m:r>
                          <a:rPr lang="en-US" altLang="en-US" b="0" i="1" smtClean="0">
                            <a:latin typeface="Cambria Math" panose="02040503050406030204" pitchFamily="18" charset="0"/>
                            <a:sym typeface="Symbol" pitchFamily="18" charset="2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en-US" b="0" i="1" smtClean="0">
                            <a:latin typeface="Cambria Math" panose="02040503050406030204" pitchFamily="18" charset="0"/>
                            <a:sym typeface="Symbol" pitchFamily="18" charset="2"/>
                          </a:rPr>
                        </m:ctrlPr>
                      </m:sSubPr>
                      <m:e>
                        <m:r>
                          <a:rPr lang="en-US" altLang="en-US" b="0" i="1" smtClean="0">
                            <a:latin typeface="Cambria Math" panose="02040503050406030204" pitchFamily="18" charset="0"/>
                            <a:sym typeface="Symbol" pitchFamily="18" charset="2"/>
                          </a:rPr>
                          <m:t>𝑥</m:t>
                        </m:r>
                      </m:e>
                      <m:sub>
                        <m:r>
                          <a:rPr lang="en-US" altLang="en-US" b="0" i="1" smtClean="0">
                            <a:latin typeface="Cambria Math" panose="02040503050406030204" pitchFamily="18" charset="0"/>
                            <a:sym typeface="Symbol" pitchFamily="18" charset="2"/>
                          </a:rPr>
                          <m:t>𝑖</m:t>
                        </m:r>
                      </m:sub>
                    </m:sSub>
                  </m:oMath>
                </a14:m>
                <a:endParaRPr lang="en-US" altLang="en-US" dirty="0">
                  <a:sym typeface="Symbol" pitchFamily="18" charset="2"/>
                </a:endParaRPr>
              </a:p>
              <a:p>
                <a:pPr marL="667941" lvl="1" indent="-210741">
                  <a:tabLst>
                    <a:tab pos="254794" algn="l"/>
                    <a:tab pos="4291013" algn="l"/>
                  </a:tabLst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altLang="en-US" b="0" i="1" smtClean="0">
                            <a:latin typeface="Cambria Math" panose="02040503050406030204" pitchFamily="18" charset="0"/>
                            <a:sym typeface="Symbol" pitchFamily="18" charset="2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en-US" b="0" i="0" smtClean="0">
                            <a:latin typeface="Cambria Math" panose="02040503050406030204" pitchFamily="18" charset="0"/>
                            <a:sym typeface="Symbol" pitchFamily="18" charset="2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altLang="en-US" b="0" i="1" smtClean="0">
                                <a:latin typeface="Cambria Math" panose="02040503050406030204" pitchFamily="18" charset="0"/>
                                <a:sym typeface="Symbol" pitchFamily="18" charset="2"/>
                              </a:rPr>
                            </m:ctrlPr>
                          </m:dPr>
                          <m:e>
                            <m:r>
                              <a:rPr lang="en-US" altLang="en-US" b="0" i="1" smtClean="0">
                                <a:latin typeface="Cambria Math" panose="02040503050406030204" pitchFamily="18" charset="0"/>
                                <a:sym typeface="Symbol" pitchFamily="18" charset="2"/>
                              </a:rPr>
                              <m:t>𝑢</m:t>
                            </m:r>
                            <m:d>
                              <m:dPr>
                                <m:ctrlPr>
                                  <a:rPr lang="en-US" altLang="en-US" b="0" i="1" smtClean="0">
                                    <a:latin typeface="Cambria Math" panose="02040503050406030204" pitchFamily="18" charset="0"/>
                                    <a:sym typeface="Symbol" pitchFamily="18" charset="2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en-US" b="0" i="1" smtClean="0">
                                        <a:latin typeface="Cambria Math" panose="02040503050406030204" pitchFamily="18" charset="0"/>
                                        <a:sym typeface="Symbol" pitchFamily="18" charset="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en-US" b="0" i="1" smtClean="0">
                                        <a:latin typeface="Cambria Math" panose="02040503050406030204" pitchFamily="18" charset="0"/>
                                        <a:sym typeface="Symbol" pitchFamily="18" charset="2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en-US" b="0" i="1" smtClean="0">
                                        <a:latin typeface="Cambria Math" panose="02040503050406030204" pitchFamily="18" charset="0"/>
                                        <a:sym typeface="Symbol" pitchFamily="18" charset="2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</m:func>
                    <m:r>
                      <a:rPr lang="en-US" altLang="en-US" b="0" i="1" smtClean="0">
                        <a:latin typeface="Cambria Math" panose="02040503050406030204" pitchFamily="18" charset="0"/>
                        <a:sym typeface="Symbol" pitchFamily="18" charset="2"/>
                      </a:rPr>
                      <m:t>=</m:t>
                    </m:r>
                    <m:func>
                      <m:funcPr>
                        <m:ctrlPr>
                          <a:rPr lang="en-US" altLang="en-US" i="1">
                            <a:latin typeface="Cambria Math" panose="02040503050406030204" pitchFamily="18" charset="0"/>
                            <a:sym typeface="Symbol" pitchFamily="18" charset="2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en-US">
                            <a:latin typeface="Cambria Math" panose="02040503050406030204" pitchFamily="18" charset="0"/>
                            <a:sym typeface="Symbol" pitchFamily="18" charset="2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altLang="en-US" i="1">
                                <a:latin typeface="Cambria Math" panose="02040503050406030204" pitchFamily="18" charset="0"/>
                                <a:sym typeface="Symbol" pitchFamily="18" charset="2"/>
                              </a:rPr>
                            </m:ctrlPr>
                          </m:dPr>
                          <m:e>
                            <m:r>
                              <a:rPr lang="en-US" altLang="en-US" i="1">
                                <a:latin typeface="Cambria Math" panose="02040503050406030204" pitchFamily="18" charset="0"/>
                                <a:sym typeface="Symbol" pitchFamily="18" charset="2"/>
                              </a:rPr>
                              <m:t>𝜆</m:t>
                            </m:r>
                            <m:d>
                              <m:dPr>
                                <m:ctrlPr>
                                  <a:rPr lang="en-US" altLang="en-US" i="1">
                                    <a:latin typeface="Cambria Math" panose="02040503050406030204" pitchFamily="18" charset="0"/>
                                    <a:sym typeface="Symbol" pitchFamily="18" charset="2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en-US" i="1">
                                        <a:latin typeface="Cambria Math" panose="02040503050406030204" pitchFamily="18" charset="0"/>
                                        <a:sym typeface="Symbol" pitchFamily="18" charset="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en-US" i="1">
                                        <a:latin typeface="Cambria Math" panose="02040503050406030204" pitchFamily="18" charset="0"/>
                                        <a:sym typeface="Symbol" pitchFamily="18" charset="2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en-US" i="1">
                                        <a:latin typeface="Cambria Math" panose="02040503050406030204" pitchFamily="18" charset="0"/>
                                        <a:sym typeface="Symbol" pitchFamily="18" charset="2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altLang="en-US" i="1">
                                <a:latin typeface="Cambria Math" panose="02040503050406030204" pitchFamily="18" charset="0"/>
                                <a:sym typeface="Symbol" pitchFamily="18" charset="2"/>
                              </a:rPr>
                              <m:t>𝑡</m:t>
                            </m:r>
                            <m:r>
                              <a:rPr lang="en-US" altLang="en-US" i="1">
                                <a:latin typeface="Cambria Math" panose="02040503050406030204" pitchFamily="18" charset="0"/>
                                <a:sym typeface="Symbol" pitchFamily="18" charset="2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altLang="en-US" i="1">
                                    <a:latin typeface="Cambria Math" panose="02040503050406030204" pitchFamily="18" charset="0"/>
                                    <a:sym typeface="Symbol" pitchFamily="18" charset="2"/>
                                  </a:rPr>
                                </m:ctrlPr>
                              </m:sSubPr>
                              <m:e>
                                <m:r>
                                  <a:rPr lang="en-US" altLang="en-US" i="1">
                                    <a:latin typeface="Cambria Math" panose="02040503050406030204" pitchFamily="18" charset="0"/>
                                    <a:sym typeface="Symbol" pitchFamily="18" charset="2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en-US" i="1">
                                    <a:latin typeface="Cambria Math" panose="02040503050406030204" pitchFamily="18" charset="0"/>
                                    <a:sym typeface="Symbol" pitchFamily="18" charset="2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en-US" i="1">
                                <a:latin typeface="Cambria Math" panose="02040503050406030204" pitchFamily="18" charset="0"/>
                                <a:sym typeface="Symbol" pitchFamily="18" charset="2"/>
                              </a:rPr>
                              <m:t>)</m:t>
                            </m:r>
                          </m:e>
                        </m:d>
                      </m:e>
                    </m:func>
                    <m:r>
                      <a:rPr lang="en-US" altLang="en-US" b="0" i="1" smtClean="0">
                        <a:latin typeface="Cambria Math" panose="02040503050406030204" pitchFamily="18" charset="0"/>
                        <a:sym typeface="Symbol" pitchFamily="18" charset="2"/>
                      </a:rPr>
                      <m:t>=</m:t>
                    </m:r>
                    <m:func>
                      <m:funcPr>
                        <m:ctrlPr>
                          <a:rPr lang="en-US" altLang="en-US" i="1">
                            <a:latin typeface="Cambria Math" panose="02040503050406030204" pitchFamily="18" charset="0"/>
                            <a:sym typeface="Symbol" pitchFamily="18" charset="2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en-US">
                            <a:latin typeface="Cambria Math" panose="02040503050406030204" pitchFamily="18" charset="0"/>
                            <a:sym typeface="Symbol" pitchFamily="18" charset="2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altLang="en-US" i="1">
                                <a:latin typeface="Cambria Math" panose="02040503050406030204" pitchFamily="18" charset="0"/>
                                <a:sym typeface="Symbol" pitchFamily="18" charset="2"/>
                              </a:rPr>
                            </m:ctrlPr>
                          </m:dPr>
                          <m:e>
                            <m:r>
                              <a:rPr lang="en-US" altLang="en-US" i="1">
                                <a:latin typeface="Cambria Math" panose="02040503050406030204" pitchFamily="18" charset="0"/>
                                <a:sym typeface="Symbol" pitchFamily="18" charset="2"/>
                              </a:rPr>
                              <m:t>𝜆</m:t>
                            </m:r>
                            <m:d>
                              <m:dPr>
                                <m:ctrlPr>
                                  <a:rPr lang="en-US" altLang="en-US" i="1">
                                    <a:latin typeface="Cambria Math" panose="02040503050406030204" pitchFamily="18" charset="0"/>
                                    <a:sym typeface="Symbol" pitchFamily="18" charset="2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en-US" i="1">
                                        <a:latin typeface="Cambria Math" panose="02040503050406030204" pitchFamily="18" charset="0"/>
                                        <a:sym typeface="Symbol" pitchFamily="18" charset="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en-US" i="1">
                                        <a:latin typeface="Cambria Math" panose="02040503050406030204" pitchFamily="18" charset="0"/>
                                        <a:sym typeface="Symbol" pitchFamily="18" charset="2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en-US" i="1">
                                        <a:latin typeface="Cambria Math" panose="02040503050406030204" pitchFamily="18" charset="0"/>
                                        <a:sym typeface="Symbol" pitchFamily="18" charset="2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</m:func>
                    <m:r>
                      <a:rPr lang="en-US" altLang="en-US" b="0" i="0" smtClean="0">
                        <a:latin typeface="Cambria Math" panose="02040503050406030204" pitchFamily="18" charset="0"/>
                        <a:sym typeface="Symbol" pitchFamily="18" charset="2"/>
                      </a:rPr>
                      <m:t>+</m:t>
                    </m:r>
                    <m:func>
                      <m:funcPr>
                        <m:ctrlPr>
                          <a:rPr lang="en-US" altLang="en-US" i="1">
                            <a:latin typeface="Cambria Math" panose="02040503050406030204" pitchFamily="18" charset="0"/>
                            <a:sym typeface="Symbol" pitchFamily="18" charset="2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en-US">
                            <a:latin typeface="Cambria Math" panose="02040503050406030204" pitchFamily="18" charset="0"/>
                            <a:sym typeface="Symbol" pitchFamily="18" charset="2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altLang="en-US" i="1">
                                <a:latin typeface="Cambria Math" panose="02040503050406030204" pitchFamily="18" charset="0"/>
                                <a:sym typeface="Symbol" pitchFamily="18" charset="2"/>
                              </a:rPr>
                            </m:ctrlPr>
                          </m:dPr>
                          <m:e>
                            <m:r>
                              <a:rPr lang="en-US" altLang="en-US" i="1">
                                <a:latin typeface="Cambria Math" panose="02040503050406030204" pitchFamily="18" charset="0"/>
                                <a:sym typeface="Symbol" pitchFamily="18" charset="2"/>
                              </a:rPr>
                              <m:t>𝑡</m:t>
                            </m:r>
                            <m:r>
                              <a:rPr lang="en-US" altLang="en-US" i="1">
                                <a:latin typeface="Cambria Math" panose="02040503050406030204" pitchFamily="18" charset="0"/>
                                <a:sym typeface="Symbol" pitchFamily="18" charset="2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altLang="en-US" i="1">
                                    <a:latin typeface="Cambria Math" panose="02040503050406030204" pitchFamily="18" charset="0"/>
                                    <a:sym typeface="Symbol" pitchFamily="18" charset="2"/>
                                  </a:rPr>
                                </m:ctrlPr>
                              </m:sSubPr>
                              <m:e>
                                <m:r>
                                  <a:rPr lang="en-US" altLang="en-US" i="1">
                                    <a:latin typeface="Cambria Math" panose="02040503050406030204" pitchFamily="18" charset="0"/>
                                    <a:sym typeface="Symbol" pitchFamily="18" charset="2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en-US" i="1">
                                    <a:latin typeface="Cambria Math" panose="02040503050406030204" pitchFamily="18" charset="0"/>
                                    <a:sym typeface="Symbol" pitchFamily="18" charset="2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en-US" i="1">
                                <a:latin typeface="Cambria Math" panose="02040503050406030204" pitchFamily="18" charset="0"/>
                                <a:sym typeface="Symbol" pitchFamily="18" charset="2"/>
                              </a:rPr>
                              <m:t>)</m:t>
                            </m:r>
                          </m:e>
                        </m:d>
                      </m:e>
                    </m:func>
                    <m:r>
                      <a:rPr lang="en-US" altLang="en-US" b="0" i="1" smtClean="0">
                        <a:latin typeface="Cambria Math" panose="02040503050406030204" pitchFamily="18" charset="0"/>
                        <a:sym typeface="Symbol" pitchFamily="18" charset="2"/>
                      </a:rPr>
                      <m:t>=</m:t>
                    </m:r>
                    <m:func>
                      <m:funcPr>
                        <m:ctrlPr>
                          <a:rPr lang="en-US" altLang="en-US" b="0" i="1" smtClean="0">
                            <a:latin typeface="Cambria Math" panose="02040503050406030204" pitchFamily="18" charset="0"/>
                            <a:sym typeface="Symbol" pitchFamily="18" charset="2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en-US" b="0" i="0" smtClean="0">
                            <a:latin typeface="Cambria Math" panose="02040503050406030204" pitchFamily="18" charset="0"/>
                            <a:sym typeface="Symbol" pitchFamily="18" charset="2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altLang="en-US" b="0" i="1" smtClean="0">
                                <a:latin typeface="Cambria Math" panose="02040503050406030204" pitchFamily="18" charset="0"/>
                                <a:sym typeface="Symbol" pitchFamily="18" charset="2"/>
                              </a:rPr>
                            </m:ctrlPr>
                          </m:dPr>
                          <m:e>
                            <m:r>
                              <a:rPr lang="en-US" altLang="en-US" b="0" i="1" smtClean="0">
                                <a:latin typeface="Cambria Math" panose="02040503050406030204" pitchFamily="18" charset="0"/>
                                <a:sym typeface="Symbol" pitchFamily="18" charset="2"/>
                              </a:rPr>
                              <m:t>𝑡</m:t>
                            </m:r>
                            <m:d>
                              <m:dPr>
                                <m:ctrlPr>
                                  <a:rPr lang="en-US" altLang="en-US" b="0" i="1" smtClean="0">
                                    <a:latin typeface="Cambria Math" panose="02040503050406030204" pitchFamily="18" charset="0"/>
                                    <a:sym typeface="Symbol" pitchFamily="18" charset="2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en-US" b="0" i="1" smtClean="0">
                                        <a:latin typeface="Cambria Math" panose="02040503050406030204" pitchFamily="18" charset="0"/>
                                        <a:sym typeface="Symbol" pitchFamily="18" charset="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en-US" b="0" i="1" smtClean="0">
                                        <a:latin typeface="Cambria Math" panose="02040503050406030204" pitchFamily="18" charset="0"/>
                                        <a:sym typeface="Symbol" pitchFamily="18" charset="2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en-US" b="0" i="1" smtClean="0">
                                        <a:latin typeface="Cambria Math" panose="02040503050406030204" pitchFamily="18" charset="0"/>
                                        <a:sym typeface="Symbol" pitchFamily="18" charset="2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</m:func>
                    <m:r>
                      <a:rPr lang="en-US" altLang="en-US" b="0" i="1" smtClean="0">
                        <a:latin typeface="Cambria Math" panose="02040503050406030204" pitchFamily="18" charset="0"/>
                        <a:sym typeface="Symbol" pitchFamily="18" charset="2"/>
                      </a:rPr>
                      <m:t>+</m:t>
                    </m:r>
                    <m:sSub>
                      <m:sSubPr>
                        <m:ctrlPr>
                          <a:rPr lang="en-US" altLang="en-US" b="0" i="1" smtClean="0">
                            <a:latin typeface="Cambria Math" panose="02040503050406030204" pitchFamily="18" charset="0"/>
                            <a:sym typeface="Symbol" pitchFamily="18" charset="2"/>
                          </a:rPr>
                        </m:ctrlPr>
                      </m:sSubPr>
                      <m:e>
                        <m:r>
                          <a:rPr lang="en-US" altLang="en-US" b="0" i="1" smtClean="0">
                            <a:latin typeface="Cambria Math" panose="02040503050406030204" pitchFamily="18" charset="0"/>
                            <a:sym typeface="Symbol" pitchFamily="18" charset="2"/>
                          </a:rPr>
                          <m:t>𝛽</m:t>
                        </m:r>
                      </m:e>
                      <m:sub>
                        <m:r>
                          <a:rPr lang="en-US" altLang="en-US" b="0" i="1" smtClean="0">
                            <a:latin typeface="Cambria Math" panose="02040503050406030204" pitchFamily="18" charset="0"/>
                            <a:sym typeface="Symbol" pitchFamily="18" charset="2"/>
                          </a:rPr>
                          <m:t>0</m:t>
                        </m:r>
                      </m:sub>
                    </m:sSub>
                    <m:r>
                      <a:rPr lang="en-US" altLang="en-US" b="0" i="1" smtClean="0">
                        <a:latin typeface="Cambria Math" panose="02040503050406030204" pitchFamily="18" charset="0"/>
                        <a:sym typeface="Symbol" pitchFamily="18" charset="2"/>
                      </a:rPr>
                      <m:t>+</m:t>
                    </m:r>
                    <m:sSub>
                      <m:sSubPr>
                        <m:ctrlPr>
                          <a:rPr lang="en-US" altLang="en-US" b="0" i="1" smtClean="0">
                            <a:latin typeface="Cambria Math" panose="02040503050406030204" pitchFamily="18" charset="0"/>
                            <a:sym typeface="Symbol" pitchFamily="18" charset="2"/>
                          </a:rPr>
                        </m:ctrlPr>
                      </m:sSubPr>
                      <m:e>
                        <m:r>
                          <a:rPr lang="en-US" altLang="en-US" b="0" i="1" smtClean="0">
                            <a:latin typeface="Cambria Math" panose="02040503050406030204" pitchFamily="18" charset="0"/>
                            <a:sym typeface="Symbol" pitchFamily="18" charset="2"/>
                          </a:rPr>
                          <m:t>𝛽</m:t>
                        </m:r>
                      </m:e>
                      <m:sub>
                        <m:r>
                          <a:rPr lang="en-US" altLang="en-US" b="0" i="1" smtClean="0">
                            <a:latin typeface="Cambria Math" panose="02040503050406030204" pitchFamily="18" charset="0"/>
                            <a:sym typeface="Symbol" pitchFamily="18" charset="2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en-US" b="0" i="1" smtClean="0">
                            <a:latin typeface="Cambria Math" panose="02040503050406030204" pitchFamily="18" charset="0"/>
                            <a:sym typeface="Symbol" pitchFamily="18" charset="2"/>
                          </a:rPr>
                        </m:ctrlPr>
                      </m:sSubPr>
                      <m:e>
                        <m:r>
                          <a:rPr lang="en-US" altLang="en-US" b="0" i="1" smtClean="0">
                            <a:latin typeface="Cambria Math" panose="02040503050406030204" pitchFamily="18" charset="0"/>
                            <a:sym typeface="Symbol" pitchFamily="18" charset="2"/>
                          </a:rPr>
                          <m:t>𝑥</m:t>
                        </m:r>
                      </m:e>
                      <m:sub>
                        <m:r>
                          <a:rPr lang="en-US" altLang="en-US" b="0" i="1" smtClean="0">
                            <a:latin typeface="Cambria Math" panose="02040503050406030204" pitchFamily="18" charset="0"/>
                            <a:sym typeface="Symbol" pitchFamily="18" charset="2"/>
                          </a:rPr>
                          <m:t>𝑖</m:t>
                        </m:r>
                      </m:sub>
                    </m:sSub>
                  </m:oMath>
                </a14:m>
                <a:endParaRPr lang="en-US" altLang="en-US" dirty="0">
                  <a:sym typeface="Symbol" pitchFamily="18" charset="2"/>
                </a:endParaRPr>
              </a:p>
              <a:p>
                <a:pPr marL="667941" lvl="1" indent="-210741">
                  <a:tabLst>
                    <a:tab pos="254794" algn="l"/>
                    <a:tab pos="4291013" algn="l"/>
                  </a:tabLst>
                </a:pPr>
                <a:endParaRPr lang="en-US" altLang="en-US" dirty="0">
                  <a:sym typeface="Symbol" pitchFamily="18" charset="2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xfrm>
                <a:off x="152399" y="1139952"/>
                <a:ext cx="9795831" cy="5413248"/>
              </a:xfrm>
              <a:blipFill>
                <a:blip r:embed="rId2"/>
                <a:stretch>
                  <a:fillRect l="-1166" t="-1874" r="-7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527168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Model Construction – Include Offset (II)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1643355-59E7-9B3D-5312-B33EF55A12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June 7, 2023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732C4ED-A03A-E381-22D7-29A108A510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17 Notes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9B6D451-611A-4953-15EE-9519523131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14826-1AC5-CA47-A0B0-418F5329A828}" type="slidenum">
              <a:rPr lang="en-US" smtClean="0"/>
              <a:t>32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4"/>
              </p:nvPr>
            </p:nvSpPr>
            <p:spPr/>
            <p:txBody>
              <a:bodyPr>
                <a:normAutofit/>
              </a:bodyPr>
              <a:lstStyle/>
              <a:p>
                <a:pPr marL="210741" indent="-210741">
                  <a:tabLst>
                    <a:tab pos="254794" algn="l"/>
                    <a:tab pos="4291013" algn="l"/>
                  </a:tabLst>
                </a:pPr>
                <a:r>
                  <a:rPr lang="en-US" altLang="en-US" dirty="0">
                    <a:sym typeface="Symbol" pitchFamily="18" charset="2"/>
                  </a:rPr>
                  <a:t>That is, to incorporate the different lengths in the model, </a:t>
                </a:r>
              </a:p>
              <a:p>
                <a:pPr marL="0" indent="0">
                  <a:buNone/>
                  <a:tabLst>
                    <a:tab pos="254794" algn="l"/>
                    <a:tab pos="4291013" algn="l"/>
                  </a:tabLst>
                </a:pPr>
                <a:endParaRPr lang="en-US" altLang="en-US" dirty="0">
                  <a:sym typeface="Symbol" pitchFamily="18" charset="2"/>
                </a:endParaRPr>
              </a:p>
              <a:p>
                <a:pPr marL="0" indent="0">
                  <a:buNone/>
                  <a:tabLst>
                    <a:tab pos="254794" algn="l"/>
                    <a:tab pos="4291013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en-US" i="1">
                              <a:latin typeface="Cambria Math" panose="02040503050406030204" pitchFamily="18" charset="0"/>
                              <a:sym typeface="Symbol" pitchFamily="18" charset="2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en-US">
                              <a:latin typeface="Cambria Math" panose="02040503050406030204" pitchFamily="18" charset="0"/>
                              <a:sym typeface="Symbol" pitchFamily="18" charset="2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US" altLang="en-US" i="1">
                                  <a:latin typeface="Cambria Math" panose="02040503050406030204" pitchFamily="18" charset="0"/>
                                  <a:sym typeface="Symbol" pitchFamily="18" charset="2"/>
                                </a:rPr>
                              </m:ctrlPr>
                            </m:dPr>
                            <m:e>
                              <m:r>
                                <a:rPr lang="en-US" altLang="en-US" b="0" i="1" smtClean="0">
                                  <a:latin typeface="Cambria Math" panose="02040503050406030204" pitchFamily="18" charset="0"/>
                                  <a:sym typeface="Symbol" pitchFamily="18" charset="2"/>
                                </a:rPr>
                                <m:t>𝜇</m:t>
                              </m:r>
                              <m:d>
                                <m:dPr>
                                  <m:ctrlPr>
                                    <a:rPr lang="en-US" altLang="en-US" i="1">
                                      <a:latin typeface="Cambria Math" panose="02040503050406030204" pitchFamily="18" charset="0"/>
                                      <a:sym typeface="Symbol" pitchFamily="18" charset="2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en-US" i="1">
                                          <a:latin typeface="Cambria Math" panose="02040503050406030204" pitchFamily="18" charset="0"/>
                                          <a:sym typeface="Symbol" pitchFamily="18" charset="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en-US" i="1">
                                          <a:latin typeface="Cambria Math" panose="02040503050406030204" pitchFamily="18" charset="0"/>
                                          <a:sym typeface="Symbol" pitchFamily="18" charset="2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en-US" i="1">
                                          <a:latin typeface="Cambria Math" panose="02040503050406030204" pitchFamily="18" charset="0"/>
                                          <a:sym typeface="Symbol" pitchFamily="18" charset="2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altLang="en-US" b="0" i="1" smtClean="0">
                          <a:latin typeface="Cambria Math" panose="02040503050406030204" pitchFamily="18" charset="0"/>
                          <a:sym typeface="Symbol" pitchFamily="18" charset="2"/>
                        </a:rPr>
                        <m:t>=</m:t>
                      </m:r>
                      <m:func>
                        <m:funcPr>
                          <m:ctrlPr>
                            <a:rPr lang="en-US" altLang="en-US" b="0" i="1" smtClean="0">
                              <a:latin typeface="Cambria Math" panose="02040503050406030204" pitchFamily="18" charset="0"/>
                              <a:sym typeface="Symbol" pitchFamily="18" charset="2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en-US" b="0" i="0" smtClean="0">
                              <a:latin typeface="Cambria Math" panose="02040503050406030204" pitchFamily="18" charset="0"/>
                              <a:sym typeface="Symbol" pitchFamily="18" charset="2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US" altLang="en-US" b="0" i="1" smtClean="0">
                                  <a:latin typeface="Cambria Math" panose="02040503050406030204" pitchFamily="18" charset="0"/>
                                  <a:sym typeface="Symbol" pitchFamily="18" charset="2"/>
                                </a:rPr>
                              </m:ctrlPr>
                            </m:dPr>
                            <m:e>
                              <m:r>
                                <a:rPr lang="en-US" altLang="en-US" b="0" i="1" smtClean="0">
                                  <a:latin typeface="Cambria Math" panose="02040503050406030204" pitchFamily="18" charset="0"/>
                                  <a:sym typeface="Symbol" pitchFamily="18" charset="2"/>
                                </a:rPr>
                                <m:t>𝑡</m:t>
                              </m:r>
                              <m:d>
                                <m:dPr>
                                  <m:ctrlPr>
                                    <a:rPr lang="en-US" altLang="en-US" b="0" i="1" smtClean="0">
                                      <a:latin typeface="Cambria Math" panose="02040503050406030204" pitchFamily="18" charset="0"/>
                                      <a:sym typeface="Symbol" pitchFamily="18" charset="2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en-US" b="0" i="1" smtClean="0">
                                          <a:latin typeface="Cambria Math" panose="02040503050406030204" pitchFamily="18" charset="0"/>
                                          <a:sym typeface="Symbol" pitchFamily="18" charset="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en-US" b="0" i="1" smtClean="0">
                                          <a:latin typeface="Cambria Math" panose="02040503050406030204" pitchFamily="18" charset="0"/>
                                          <a:sym typeface="Symbol" pitchFamily="18" charset="2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en-US" b="0" i="1" smtClean="0">
                                          <a:latin typeface="Cambria Math" panose="02040503050406030204" pitchFamily="18" charset="0"/>
                                          <a:sym typeface="Symbol" pitchFamily="18" charset="2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altLang="en-US" b="0" i="1" smtClean="0">
                          <a:latin typeface="Cambria Math" panose="02040503050406030204" pitchFamily="18" charset="0"/>
                          <a:sym typeface="Symbol" pitchFamily="18" charset="2"/>
                        </a:rPr>
                        <m:t>+</m:t>
                      </m:r>
                      <m:sSub>
                        <m:sSubPr>
                          <m:ctrlPr>
                            <a:rPr lang="en-US" altLang="en-US" b="0" i="1" smtClean="0">
                              <a:latin typeface="Cambria Math" panose="02040503050406030204" pitchFamily="18" charset="0"/>
                              <a:sym typeface="Symbol" pitchFamily="18" charset="2"/>
                            </a:rPr>
                          </m:ctrlPr>
                        </m:sSubPr>
                        <m:e>
                          <m:r>
                            <a:rPr lang="en-US" altLang="en-US" b="0" i="1" smtClean="0">
                              <a:latin typeface="Cambria Math" panose="02040503050406030204" pitchFamily="18" charset="0"/>
                              <a:sym typeface="Symbol" pitchFamily="18" charset="2"/>
                            </a:rPr>
                            <m:t>𝛽</m:t>
                          </m:r>
                        </m:e>
                        <m:sub>
                          <m:r>
                            <a:rPr lang="en-US" altLang="en-US" b="0" i="1" smtClean="0">
                              <a:latin typeface="Cambria Math" panose="02040503050406030204" pitchFamily="18" charset="0"/>
                              <a:sym typeface="Symbol" pitchFamily="18" charset="2"/>
                            </a:rPr>
                            <m:t>0</m:t>
                          </m:r>
                        </m:sub>
                      </m:sSub>
                      <m:r>
                        <a:rPr lang="en-US" altLang="en-US" b="0" i="1" smtClean="0">
                          <a:latin typeface="Cambria Math" panose="02040503050406030204" pitchFamily="18" charset="0"/>
                          <a:sym typeface="Symbol" pitchFamily="18" charset="2"/>
                        </a:rPr>
                        <m:t>+</m:t>
                      </m:r>
                      <m:sSub>
                        <m:sSubPr>
                          <m:ctrlPr>
                            <a:rPr lang="en-US" altLang="en-US" b="0" i="1" smtClean="0">
                              <a:latin typeface="Cambria Math" panose="02040503050406030204" pitchFamily="18" charset="0"/>
                              <a:sym typeface="Symbol" pitchFamily="18" charset="2"/>
                            </a:rPr>
                          </m:ctrlPr>
                        </m:sSubPr>
                        <m:e>
                          <m:r>
                            <a:rPr lang="en-US" altLang="en-US" b="0" i="1" smtClean="0">
                              <a:latin typeface="Cambria Math" panose="02040503050406030204" pitchFamily="18" charset="0"/>
                              <a:sym typeface="Symbol" pitchFamily="18" charset="2"/>
                            </a:rPr>
                            <m:t>𝛽</m:t>
                          </m:r>
                        </m:e>
                        <m:sub>
                          <m:r>
                            <a:rPr lang="en-US" altLang="en-US" b="0" i="1" smtClean="0">
                              <a:latin typeface="Cambria Math" panose="02040503050406030204" pitchFamily="18" charset="0"/>
                              <a:sym typeface="Symbol" pitchFamily="18" charset="2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en-US" b="0" i="1" smtClean="0">
                              <a:latin typeface="Cambria Math" panose="02040503050406030204" pitchFamily="18" charset="0"/>
                              <a:sym typeface="Symbol" pitchFamily="18" charset="2"/>
                            </a:rPr>
                          </m:ctrlPr>
                        </m:sSubPr>
                        <m:e>
                          <m:r>
                            <a:rPr lang="en-US" altLang="en-US" b="0" i="1" smtClean="0">
                              <a:latin typeface="Cambria Math" panose="02040503050406030204" pitchFamily="18" charset="0"/>
                              <a:sym typeface="Symbol" pitchFamily="18" charset="2"/>
                            </a:rPr>
                            <m:t>𝑥</m:t>
                          </m:r>
                        </m:e>
                        <m:sub>
                          <m:r>
                            <a:rPr lang="en-US" altLang="en-US" b="0" i="1" smtClean="0">
                              <a:latin typeface="Cambria Math" panose="02040503050406030204" pitchFamily="18" charset="0"/>
                              <a:sym typeface="Symbol" pitchFamily="18" charset="2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altLang="en-US" dirty="0">
                  <a:sym typeface="Symbol" pitchFamily="18" charset="2"/>
                </a:endParaRPr>
              </a:p>
              <a:p>
                <a:pPr marL="210741" indent="-210741">
                  <a:tabLst>
                    <a:tab pos="254794" algn="l"/>
                    <a:tab pos="4291013" algn="l"/>
                  </a:tabLst>
                </a:pPr>
                <a:endParaRPr lang="en-US" altLang="en-US" dirty="0">
                  <a:sym typeface="Symbol" pitchFamily="18" charset="2"/>
                </a:endParaRPr>
              </a:p>
              <a:p>
                <a:pPr marL="210741" indent="-210741">
                  <a:buNone/>
                  <a:tabLst>
                    <a:tab pos="254794" algn="l"/>
                    <a:tab pos="4291013" algn="l"/>
                  </a:tabLst>
                </a:pPr>
                <a:r>
                  <a:rPr lang="en-US" altLang="en-US" dirty="0">
                    <a:sym typeface="Symbol" pitchFamily="18" charset="2"/>
                  </a:rPr>
                  <a:t>	We have one more term in the model and this term is called </a:t>
                </a:r>
                <a:r>
                  <a:rPr lang="en-US" altLang="en-US" b="1" dirty="0">
                    <a:solidFill>
                      <a:srgbClr val="0000FF"/>
                    </a:solidFill>
                    <a:sym typeface="Symbol" pitchFamily="18" charset="2"/>
                  </a:rPr>
                  <a:t>offset</a:t>
                </a:r>
                <a:r>
                  <a:rPr lang="en-US" altLang="en-US" dirty="0">
                    <a:sym typeface="Symbol" pitchFamily="18" charset="2"/>
                  </a:rPr>
                  <a:t>, a known term in the model since </a:t>
                </a:r>
                <a:r>
                  <a:rPr lang="en-US" altLang="en-US" i="1" dirty="0">
                    <a:latin typeface="Times New Roman" pitchFamily="18" charset="0"/>
                    <a:sym typeface="Symbol" pitchFamily="18" charset="2"/>
                  </a:rPr>
                  <a:t>t</a:t>
                </a:r>
                <a:r>
                  <a:rPr lang="en-US" altLang="en-US" dirty="0">
                    <a:sym typeface="Symbol" pitchFamily="18" charset="2"/>
                  </a:rPr>
                  <a:t>(</a:t>
                </a:r>
                <a:r>
                  <a:rPr lang="en-US" altLang="en-US" i="1" dirty="0">
                    <a:latin typeface="Times New Roman" pitchFamily="18" charset="0"/>
                    <a:sym typeface="Symbol" pitchFamily="18" charset="2"/>
                  </a:rPr>
                  <a:t>x</a:t>
                </a:r>
                <a:r>
                  <a:rPr lang="en-US" altLang="en-US" dirty="0">
                    <a:sym typeface="Symbol" pitchFamily="18" charset="2"/>
                  </a:rPr>
                  <a:t>) is known from the dataset</a:t>
                </a:r>
              </a:p>
              <a:p>
                <a:pPr>
                  <a:tabLst>
                    <a:tab pos="254794" algn="l"/>
                    <a:tab pos="4291013" algn="l"/>
                  </a:tabLst>
                </a:pPr>
                <a:r>
                  <a:rPr lang="en-US" altLang="en-US" dirty="0">
                    <a:sym typeface="Symbol" pitchFamily="18" charset="2"/>
                  </a:rPr>
                  <a:t>Offset: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en-US" b="0" i="1" smtClean="0">
                            <a:latin typeface="Cambria Math" panose="02040503050406030204" pitchFamily="18" charset="0"/>
                            <a:sym typeface="Symbol" pitchFamily="18" charset="2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en-US" b="0" i="0" smtClean="0">
                            <a:latin typeface="Cambria Math" panose="02040503050406030204" pitchFamily="18" charset="0"/>
                            <a:sym typeface="Symbol" pitchFamily="18" charset="2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altLang="en-US" b="0" i="1" smtClean="0">
                                <a:latin typeface="Cambria Math" panose="02040503050406030204" pitchFamily="18" charset="0"/>
                                <a:sym typeface="Symbol" pitchFamily="18" charset="2"/>
                              </a:rPr>
                            </m:ctrlPr>
                          </m:dPr>
                          <m:e>
                            <m:r>
                              <a:rPr lang="en-US" altLang="en-US" b="0" i="1" smtClean="0">
                                <a:latin typeface="Cambria Math" panose="02040503050406030204" pitchFamily="18" charset="0"/>
                                <a:sym typeface="Symbol" pitchFamily="18" charset="2"/>
                              </a:rPr>
                              <m:t>𝑡</m:t>
                            </m:r>
                            <m:d>
                              <m:dPr>
                                <m:ctrlPr>
                                  <a:rPr lang="en-US" altLang="en-US" b="0" i="1" smtClean="0">
                                    <a:latin typeface="Cambria Math" panose="02040503050406030204" pitchFamily="18" charset="0"/>
                                    <a:sym typeface="Symbol" pitchFamily="18" charset="2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en-US" b="0" i="1" smtClean="0">
                                        <a:latin typeface="Cambria Math" panose="02040503050406030204" pitchFamily="18" charset="0"/>
                                        <a:sym typeface="Symbol" pitchFamily="18" charset="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en-US" b="0" i="1" smtClean="0">
                                        <a:latin typeface="Cambria Math" panose="02040503050406030204" pitchFamily="18" charset="0"/>
                                        <a:sym typeface="Symbol" pitchFamily="18" charset="2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en-US" b="0" i="1" smtClean="0">
                                        <a:latin typeface="Cambria Math" panose="02040503050406030204" pitchFamily="18" charset="0"/>
                                        <a:sym typeface="Symbol" pitchFamily="18" charset="2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</m:func>
                  </m:oMath>
                </a14:m>
                <a:endParaRPr lang="en-US" altLang="en-US" dirty="0">
                  <a:sym typeface="Symbol" pitchFamily="18" charset="2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blipFill>
                <a:blip r:embed="rId2"/>
                <a:stretch>
                  <a:fillRect l="-1250" t="-1874" r="-1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730312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Test for Significance in Parameter (I)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1EAAE15C-DA8A-21F4-6641-551DD161AD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June 7, 2023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7BDBC72-B068-C9C2-01F7-E846482A60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17 Notes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F9671E7-61B4-D048-1EB8-CDB67D3B2A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14826-1AC5-CA47-A0B0-418F5329A828}" type="slidenum">
              <a:rPr lang="en-US" smtClean="0"/>
              <a:t>33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4"/>
              </p:nvPr>
            </p:nvSpPr>
            <p:spPr/>
            <p:txBody>
              <a:bodyPr>
                <a:normAutofit/>
              </a:bodyPr>
              <a:lstStyle/>
              <a:p>
                <a:pPr marL="210741" indent="-210741">
                  <a:tabLst>
                    <a:tab pos="254794" algn="l"/>
                    <a:tab pos="4291013" algn="l"/>
                  </a:tabLst>
                </a:pPr>
                <a:r>
                  <a:rPr lang="en-US" altLang="en-US" dirty="0">
                    <a:sym typeface="Symbol" pitchFamily="18" charset="2"/>
                  </a:rPr>
                  <a:t>To test the significance of model parameters: </a:t>
                </a:r>
              </a:p>
              <a:p>
                <a:pPr marL="475060" lvl="1" indent="-176213">
                  <a:tabLst>
                    <a:tab pos="254794" algn="l"/>
                    <a:tab pos="4291013" algn="l"/>
                  </a:tabLst>
                </a:pPr>
                <a:r>
                  <a:rPr lang="en-US" altLang="en-US" dirty="0">
                    <a:sym typeface="Symbol" pitchFamily="18" charset="2"/>
                  </a:rPr>
                  <a:t>Wald test</a:t>
                </a:r>
              </a:p>
              <a:p>
                <a:pPr marL="298847" lvl="1" indent="0">
                  <a:buNone/>
                  <a:tabLst>
                    <a:tab pos="254794" algn="l"/>
                    <a:tab pos="4291013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en-US" b="0" i="1" smtClean="0">
                              <a:latin typeface="Cambria Math" panose="02040503050406030204" pitchFamily="18" charset="0"/>
                              <a:sym typeface="Symbol" pitchFamily="18" charset="2"/>
                            </a:rPr>
                          </m:ctrlPr>
                        </m:sSupPr>
                        <m:e>
                          <m:r>
                            <a:rPr lang="en-US" altLang="en-US" b="0" i="1" smtClean="0">
                              <a:latin typeface="Cambria Math" panose="02040503050406030204" pitchFamily="18" charset="0"/>
                              <a:sym typeface="Symbol" pitchFamily="18" charset="2"/>
                            </a:rPr>
                            <m:t>𝑊</m:t>
                          </m:r>
                        </m:e>
                        <m:sup>
                          <m:r>
                            <a:rPr lang="en-US" altLang="en-US" b="0" i="1" smtClean="0">
                              <a:latin typeface="Cambria Math" panose="02040503050406030204" pitchFamily="18" charset="0"/>
                              <a:sym typeface="Symbol" pitchFamily="18" charset="2"/>
                            </a:rPr>
                            <m:t>2</m:t>
                          </m:r>
                        </m:sup>
                      </m:sSup>
                      <m:r>
                        <a:rPr lang="en-US" altLang="en-US" b="0" i="1" smtClean="0">
                          <a:latin typeface="Cambria Math" panose="02040503050406030204" pitchFamily="18" charset="0"/>
                          <a:sym typeface="Symbol" pitchFamily="18" charset="2"/>
                        </a:rPr>
                        <m:t>=</m:t>
                      </m:r>
                      <m:sSup>
                        <m:sSupPr>
                          <m:ctrlPr>
                            <a:rPr lang="en-US" altLang="en-US" b="0" i="1" dirty="0" smtClean="0">
                              <a:latin typeface="Cambria Math" panose="02040503050406030204" pitchFamily="18" charset="0"/>
                              <a:sym typeface="Symbol" pitchFamily="18" charset="2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en-US" b="0" i="1" smtClean="0">
                                  <a:latin typeface="Cambria Math" panose="02040503050406030204" pitchFamily="18" charset="0"/>
                                  <a:sym typeface="Symbol" pitchFamily="18" charset="2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en-US" b="0" i="1" dirty="0" smtClean="0">
                                      <a:latin typeface="Cambria Math" panose="02040503050406030204" pitchFamily="18" charset="0"/>
                                      <a:sym typeface="Symbol" pitchFamily="18" charset="2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altLang="en-US" b="0" i="1" dirty="0" smtClean="0">
                                          <a:latin typeface="Cambria Math" panose="02040503050406030204" pitchFamily="18" charset="0"/>
                                          <a:sym typeface="Symbol" pitchFamily="18" charset="2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altLang="en-US" b="0" i="1" smtClean="0">
                                              <a:latin typeface="Cambria Math" panose="02040503050406030204" pitchFamily="18" charset="0"/>
                                              <a:sym typeface="Symbol" pitchFamily="18" charset="2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en-US" b="0" i="1" smtClean="0">
                                              <a:latin typeface="Cambria Math" panose="02040503050406030204" pitchFamily="18" charset="0"/>
                                              <a:sym typeface="Symbol" pitchFamily="18" charset="2"/>
                                            </a:rPr>
                                            <m:t>𝛽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altLang="en-US" b="0" i="1" dirty="0" smtClean="0">
                                          <a:latin typeface="Cambria Math" panose="02040503050406030204" pitchFamily="18" charset="0"/>
                                          <a:sym typeface="Symbol" pitchFamily="18" charset="2"/>
                                        </a:rPr>
                                        <m:t>𝑗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altLang="en-US" b="0" i="1" dirty="0" smtClean="0">
                                      <a:latin typeface="Cambria Math" panose="02040503050406030204" pitchFamily="18" charset="0"/>
                                      <a:sym typeface="Symbol" pitchFamily="18" charset="2"/>
                                    </a:rPr>
                                    <m:t>𝑠𝑒</m:t>
                                  </m:r>
                                  <m:d>
                                    <m:dPr>
                                      <m:ctrlPr>
                                        <a:rPr lang="en-US" altLang="en-US" b="0" i="1" dirty="0" smtClean="0">
                                          <a:latin typeface="Cambria Math" panose="02040503050406030204" pitchFamily="18" charset="0"/>
                                          <a:sym typeface="Symbol" pitchFamily="18" charset="2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en-US" i="1" dirty="0">
                                              <a:latin typeface="Cambria Math" panose="02040503050406030204" pitchFamily="18" charset="0"/>
                                              <a:sym typeface="Symbol" pitchFamily="18" charset="2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n-US" altLang="en-US" i="1">
                                                  <a:latin typeface="Cambria Math" panose="02040503050406030204" pitchFamily="18" charset="0"/>
                                                  <a:sym typeface="Symbol" pitchFamily="18" charset="2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altLang="en-US" i="1">
                                                  <a:latin typeface="Cambria Math" panose="02040503050406030204" pitchFamily="18" charset="0"/>
                                                  <a:sym typeface="Symbol" pitchFamily="18" charset="2"/>
                                                </a:rPr>
                                                <m:t>𝛽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altLang="en-US" i="1" dirty="0">
                                              <a:latin typeface="Cambria Math" panose="02040503050406030204" pitchFamily="18" charset="0"/>
                                              <a:sym typeface="Symbol" pitchFamily="18" charset="2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altLang="en-US" b="0" i="0" dirty="0" smtClean="0">
                              <a:latin typeface="Cambria Math" panose="02040503050406030204" pitchFamily="18" charset="0"/>
                              <a:sym typeface="Symbol" pitchFamily="18" charset="2"/>
                            </a:rPr>
                            <m:t>2</m:t>
                          </m:r>
                        </m:sup>
                      </m:sSup>
                      <m:r>
                        <a:rPr lang="en-US" alt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itchFamily="18" charset="2"/>
                        </a:rPr>
                        <m:t>→</m:t>
                      </m:r>
                      <m:sSubSup>
                        <m:sSubSupPr>
                          <m:ctrlPr>
                            <a:rPr lang="en-US" alt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18" charset="2"/>
                            </a:rPr>
                          </m:ctrlPr>
                        </m:sSubSupPr>
                        <m:e>
                          <m:r>
                            <a:rPr lang="en-US" alt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18" charset="2"/>
                            </a:rPr>
                            <m:t>𝜒</m:t>
                          </m:r>
                        </m:e>
                        <m:sub>
                          <m:r>
                            <a:rPr lang="en-US" alt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18" charset="2"/>
                            </a:rPr>
                            <m:t>1</m:t>
                          </m:r>
                        </m:sub>
                        <m:sup>
                          <m:r>
                            <a:rPr lang="en-US" alt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itchFamily="18" charset="2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altLang="en-US" dirty="0">
                  <a:sym typeface="Symbol" pitchFamily="18" charset="2"/>
                </a:endParaRPr>
              </a:p>
              <a:p>
                <a:pPr marL="298847" lvl="1" indent="0">
                  <a:buNone/>
                  <a:tabLst>
                    <a:tab pos="254794" algn="l"/>
                    <a:tab pos="4291013" algn="l"/>
                  </a:tabLst>
                </a:pPr>
                <a:endParaRPr lang="en-US" altLang="en-US" dirty="0">
                  <a:sym typeface="Symbol" pitchFamily="18" charset="2"/>
                </a:endParaRPr>
              </a:p>
              <a:p>
                <a:pPr lvl="2">
                  <a:tabLst>
                    <a:tab pos="254794" algn="l"/>
                    <a:tab pos="4291013" algn="l"/>
                  </a:tabLst>
                </a:pPr>
                <a:r>
                  <a:rPr lang="en-US" altLang="en-US" dirty="0"/>
                  <a:t>under null hypothesis</a:t>
                </a:r>
              </a:p>
              <a:p>
                <a:pPr lvl="2">
                  <a:tabLst>
                    <a:tab pos="254794" algn="l"/>
                    <a:tab pos="4291013" algn="l"/>
                  </a:tabLst>
                </a:pPr>
                <a:endParaRPr lang="en-US" altLang="en-US" dirty="0"/>
              </a:p>
              <a:p>
                <a:pPr>
                  <a:tabLst>
                    <a:tab pos="254794" algn="l"/>
                    <a:tab pos="4291013" algn="l"/>
                  </a:tabLst>
                </a:pPr>
                <a:r>
                  <a:rPr lang="en-US" altLang="en-US" dirty="0"/>
                  <a:t>Hypothesis test:</a:t>
                </a:r>
              </a:p>
              <a:p>
                <a:pPr lvl="1">
                  <a:tabLst>
                    <a:tab pos="254794" algn="l"/>
                    <a:tab pos="4291013" algn="l"/>
                  </a:tabLst>
                </a:pPr>
                <a:r>
                  <a:rPr lang="en-US" altLang="en-US" dirty="0"/>
                  <a:t>H</a:t>
                </a:r>
                <a:r>
                  <a:rPr lang="en-US" altLang="en-US" baseline="-25000" dirty="0"/>
                  <a:t>0</a:t>
                </a:r>
                <a:r>
                  <a:rPr lang="en-US" altLang="en-US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altLang="en-US" dirty="0"/>
              </a:p>
              <a:p>
                <a:pPr lvl="1">
                  <a:tabLst>
                    <a:tab pos="254794" algn="l"/>
                    <a:tab pos="4291013" algn="l"/>
                  </a:tabLst>
                </a:pPr>
                <a:r>
                  <a:rPr lang="en-US" altLang="en-US" dirty="0"/>
                  <a:t>H</a:t>
                </a:r>
                <a:r>
                  <a:rPr lang="en-US" altLang="en-US" baseline="-25000" dirty="0"/>
                  <a:t>1</a:t>
                </a:r>
                <a:r>
                  <a:rPr lang="en-US" altLang="en-US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≠0</m:t>
                    </m:r>
                  </m:oMath>
                </a14:m>
                <a:endParaRPr lang="en-US" altLang="en-US" dirty="0"/>
              </a:p>
              <a:p>
                <a:pPr lvl="1">
                  <a:tabLst>
                    <a:tab pos="254794" algn="l"/>
                    <a:tab pos="4291013" algn="l"/>
                  </a:tabLst>
                </a:pPr>
                <a:endParaRPr lang="en-US" alt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blipFill>
                <a:blip r:embed="rId2"/>
                <a:stretch>
                  <a:fillRect l="-1250" t="-18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627765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Test for Significance in Parameter (II)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B8F01AA-B9D7-AC5A-0687-6275847F29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June 7, 2023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044C175-C87C-48F8-85DF-4FE023744A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17 Notes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CFB9770-ADC7-6594-0BAC-1BC589008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14826-1AC5-CA47-A0B0-418F5329A828}" type="slidenum">
              <a:rPr lang="en-US" smtClean="0"/>
              <a:t>34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4"/>
              </p:nvPr>
            </p:nvSpPr>
            <p:spPr>
              <a:xfrm>
                <a:off x="152400" y="1139952"/>
                <a:ext cx="8894781" cy="5413248"/>
              </a:xfrm>
            </p:spPr>
            <p:txBody>
              <a:bodyPr>
                <a:normAutofit lnSpcReduction="10000"/>
              </a:bodyPr>
              <a:lstStyle/>
              <a:p>
                <a:pPr marL="210741" indent="-210741">
                  <a:lnSpc>
                    <a:spcPct val="100000"/>
                  </a:lnSpc>
                  <a:spcBef>
                    <a:spcPts val="0"/>
                  </a:spcBef>
                  <a:tabLst>
                    <a:tab pos="254794" algn="l"/>
                    <a:tab pos="4291013" algn="l"/>
                  </a:tabLst>
                </a:pPr>
                <a:r>
                  <a:rPr lang="en-US" altLang="en-US" dirty="0">
                    <a:sym typeface="Symbol" pitchFamily="18" charset="2"/>
                  </a:rPr>
                  <a:t>To test the significance of model parameters: </a:t>
                </a:r>
              </a:p>
              <a:p>
                <a:pPr marL="475060" lvl="1" indent="-176213">
                  <a:lnSpc>
                    <a:spcPct val="100000"/>
                  </a:lnSpc>
                  <a:spcBef>
                    <a:spcPts val="0"/>
                  </a:spcBef>
                  <a:tabLst>
                    <a:tab pos="254794" algn="l"/>
                    <a:tab pos="4291013" algn="l"/>
                  </a:tabLst>
                </a:pPr>
                <a:r>
                  <a:rPr lang="en-US" altLang="en-US" dirty="0">
                    <a:sym typeface="Symbol" pitchFamily="18" charset="2"/>
                  </a:rPr>
                  <a:t>Likelihood ratio test (LRT) 	</a:t>
                </a:r>
              </a:p>
              <a:p>
                <a:pPr marL="475060" lvl="1" indent="-176213">
                  <a:lnSpc>
                    <a:spcPct val="100000"/>
                  </a:lnSpc>
                  <a:spcBef>
                    <a:spcPts val="0"/>
                  </a:spcBef>
                  <a:tabLst>
                    <a:tab pos="254794" algn="l"/>
                    <a:tab pos="4291013" algn="l"/>
                  </a:tabLst>
                </a:pPr>
                <a:endParaRPr lang="en-US" altLang="en-US" dirty="0">
                  <a:sym typeface="Symbol" pitchFamily="18" charset="2"/>
                </a:endParaRPr>
              </a:p>
              <a:p>
                <a:pPr marL="210741" indent="-210741">
                  <a:lnSpc>
                    <a:spcPct val="100000"/>
                  </a:lnSpc>
                  <a:spcBef>
                    <a:spcPts val="0"/>
                  </a:spcBef>
                  <a:buNone/>
                  <a:tabLst>
                    <a:tab pos="254794" algn="l"/>
                    <a:tab pos="4291013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b="0" i="1" smtClean="0">
                          <a:latin typeface="Cambria Math" panose="02040503050406030204" pitchFamily="18" charset="0"/>
                          <a:sym typeface="Symbol" pitchFamily="18" charset="2"/>
                        </a:rPr>
                        <m:t>𝐺</m:t>
                      </m:r>
                      <m:r>
                        <a:rPr lang="en-US" altLang="en-US" b="0" i="1" smtClean="0">
                          <a:latin typeface="Cambria Math" panose="02040503050406030204" pitchFamily="18" charset="0"/>
                          <a:sym typeface="Symbol" pitchFamily="18" charset="2"/>
                        </a:rPr>
                        <m:t>=</m:t>
                      </m:r>
                      <m:r>
                        <a:rPr lang="en-US" altLang="en-US" b="0" i="1" smtClean="0">
                          <a:latin typeface="Cambria Math" panose="02040503050406030204" pitchFamily="18" charset="0"/>
                          <a:sym typeface="Symbol" pitchFamily="18" charset="2"/>
                        </a:rPr>
                        <m:t>𝐷</m:t>
                      </m:r>
                      <m:d>
                        <m:dPr>
                          <m:ctrlPr>
                            <a:rPr lang="en-US" altLang="en-US" b="0" i="1" smtClean="0">
                              <a:latin typeface="Cambria Math" panose="02040503050406030204" pitchFamily="18" charset="0"/>
                              <a:sym typeface="Symbol" pitchFamily="18" charset="2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en-US" b="0" i="0" smtClean="0">
                              <a:latin typeface="Cambria Math" panose="02040503050406030204" pitchFamily="18" charset="0"/>
                              <a:sym typeface="Symbol" pitchFamily="18" charset="2"/>
                            </a:rPr>
                            <m:t>model</m:t>
                          </m:r>
                          <m:r>
                            <a:rPr lang="en-US" altLang="en-US" b="0" i="0" smtClean="0">
                              <a:latin typeface="Cambria Math" panose="02040503050406030204" pitchFamily="18" charset="0"/>
                              <a:sym typeface="Symbol" pitchFamily="18" charset="2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en-US" b="0" i="0" smtClean="0">
                              <a:latin typeface="Cambria Math" panose="02040503050406030204" pitchFamily="18" charset="0"/>
                              <a:sym typeface="Symbol" pitchFamily="18" charset="2"/>
                            </a:rPr>
                            <m:t>w</m:t>
                          </m:r>
                          <m:r>
                            <a:rPr lang="en-US" altLang="en-US" b="0" i="0" smtClean="0">
                              <a:latin typeface="Cambria Math" panose="02040503050406030204" pitchFamily="18" charset="0"/>
                              <a:sym typeface="Symbol" pitchFamily="18" charset="2"/>
                            </a:rPr>
                            <m:t>/</m:t>
                          </m:r>
                          <m:r>
                            <m:rPr>
                              <m:sty m:val="p"/>
                            </m:rPr>
                            <a:rPr lang="en-US" altLang="en-US" b="0" i="0" smtClean="0">
                              <a:latin typeface="Cambria Math" panose="02040503050406030204" pitchFamily="18" charset="0"/>
                              <a:sym typeface="Symbol" pitchFamily="18" charset="2"/>
                            </a:rPr>
                            <m:t>out</m:t>
                          </m:r>
                          <m:r>
                            <a:rPr lang="en-US" altLang="en-US" b="0" i="0" smtClean="0">
                              <a:latin typeface="Cambria Math" panose="02040503050406030204" pitchFamily="18" charset="0"/>
                              <a:sym typeface="Symbol" pitchFamily="18" charset="2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en-US" b="0" i="0" smtClean="0">
                              <a:latin typeface="Cambria Math" panose="02040503050406030204" pitchFamily="18" charset="0"/>
                              <a:sym typeface="Symbol" pitchFamily="18" charset="2"/>
                            </a:rPr>
                            <m:t>variable</m:t>
                          </m:r>
                        </m:e>
                      </m:d>
                      <m:r>
                        <a:rPr lang="en-US" altLang="en-US" b="0" i="1" smtClean="0">
                          <a:latin typeface="Cambria Math" panose="02040503050406030204" pitchFamily="18" charset="0"/>
                          <a:sym typeface="Symbol" pitchFamily="18" charset="2"/>
                        </a:rPr>
                        <m:t>−</m:t>
                      </m:r>
                      <m:r>
                        <a:rPr lang="en-US" altLang="en-US" b="0" i="1" smtClean="0">
                          <a:latin typeface="Cambria Math" panose="02040503050406030204" pitchFamily="18" charset="0"/>
                          <a:sym typeface="Symbol" pitchFamily="18" charset="2"/>
                        </a:rPr>
                        <m:t>𝐷</m:t>
                      </m:r>
                      <m:r>
                        <a:rPr lang="en-US" altLang="en-US" b="0" i="1" smtClean="0">
                          <a:latin typeface="Cambria Math" panose="02040503050406030204" pitchFamily="18" charset="0"/>
                          <a:sym typeface="Symbol" pitchFamily="18" charset="2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altLang="en-US" b="0" i="0" smtClean="0">
                          <a:latin typeface="Cambria Math" panose="02040503050406030204" pitchFamily="18" charset="0"/>
                          <a:sym typeface="Symbol" pitchFamily="18" charset="2"/>
                        </a:rPr>
                        <m:t>model</m:t>
                      </m:r>
                      <m:r>
                        <a:rPr lang="en-US" altLang="en-US" b="0" i="0" smtClean="0">
                          <a:latin typeface="Cambria Math" panose="02040503050406030204" pitchFamily="18" charset="0"/>
                          <a:sym typeface="Symbol" pitchFamily="18" charset="2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en-US" b="0" i="0" smtClean="0">
                          <a:latin typeface="Cambria Math" panose="02040503050406030204" pitchFamily="18" charset="0"/>
                          <a:sym typeface="Symbol" pitchFamily="18" charset="2"/>
                        </a:rPr>
                        <m:t>with</m:t>
                      </m:r>
                      <m:r>
                        <a:rPr lang="en-US" altLang="en-US" b="0" i="0" smtClean="0">
                          <a:latin typeface="Cambria Math" panose="02040503050406030204" pitchFamily="18" charset="0"/>
                          <a:sym typeface="Symbol" pitchFamily="18" charset="2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en-US" b="0" i="0" smtClean="0">
                          <a:latin typeface="Cambria Math" panose="02040503050406030204" pitchFamily="18" charset="0"/>
                          <a:sym typeface="Symbol" pitchFamily="18" charset="2"/>
                        </a:rPr>
                        <m:t>the</m:t>
                      </m:r>
                      <m:r>
                        <a:rPr lang="en-US" altLang="en-US" b="0" i="0" smtClean="0">
                          <a:latin typeface="Cambria Math" panose="02040503050406030204" pitchFamily="18" charset="0"/>
                          <a:sym typeface="Symbol" pitchFamily="18" charset="2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en-US" b="0" i="0" smtClean="0">
                          <a:latin typeface="Cambria Math" panose="02040503050406030204" pitchFamily="18" charset="0"/>
                          <a:sym typeface="Symbol" pitchFamily="18" charset="2"/>
                        </a:rPr>
                        <m:t>variable</m:t>
                      </m:r>
                      <m:r>
                        <a:rPr lang="en-US" altLang="en-US" b="0" i="1" smtClean="0">
                          <a:latin typeface="Cambria Math" panose="02040503050406030204" pitchFamily="18" charset="0"/>
                          <a:sym typeface="Symbol" pitchFamily="18" charset="2"/>
                        </a:rPr>
                        <m:t>)</m:t>
                      </m:r>
                    </m:oMath>
                  </m:oMathPara>
                </a14:m>
                <a:endParaRPr lang="en-US" altLang="en-US" dirty="0">
                  <a:sym typeface="Symbol" pitchFamily="18" charset="2"/>
                </a:endParaRPr>
              </a:p>
              <a:p>
                <a:pPr marL="210741" indent="-210741">
                  <a:lnSpc>
                    <a:spcPct val="100000"/>
                  </a:lnSpc>
                  <a:spcBef>
                    <a:spcPts val="0"/>
                  </a:spcBef>
                  <a:buNone/>
                  <a:tabLst>
                    <a:tab pos="254794" algn="l"/>
                    <a:tab pos="4291013" algn="l"/>
                  </a:tabLst>
                </a:pPr>
                <a:endParaRPr lang="en-US" altLang="en-US" dirty="0">
                  <a:sym typeface="Symbol" pitchFamily="18" charset="2"/>
                </a:endParaRPr>
              </a:p>
              <a:p>
                <a:pPr marL="475060" lvl="1" indent="-176213">
                  <a:lnSpc>
                    <a:spcPct val="100000"/>
                  </a:lnSpc>
                  <a:spcBef>
                    <a:spcPts val="0"/>
                  </a:spcBef>
                  <a:buNone/>
                  <a:tabLst>
                    <a:tab pos="254794" algn="l"/>
                    <a:tab pos="4291013" algn="l"/>
                  </a:tabLst>
                </a:pPr>
                <a:r>
                  <a:rPr lang="en-US" altLang="en-US" dirty="0">
                    <a:sym typeface="Symbol" pitchFamily="18" charset="2"/>
                  </a:rPr>
                  <a:t>	and G has a chi-square distribution under null hypothesis</a:t>
                </a:r>
              </a:p>
              <a:p>
                <a:pPr marL="17860" indent="-176213">
                  <a:lnSpc>
                    <a:spcPct val="100000"/>
                  </a:lnSpc>
                  <a:spcBef>
                    <a:spcPts val="0"/>
                  </a:spcBef>
                  <a:buNone/>
                  <a:tabLst>
                    <a:tab pos="254794" algn="l"/>
                    <a:tab pos="4291013" algn="l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b="0" i="1" smtClean="0">
                          <a:latin typeface="Cambria Math" panose="02040503050406030204" pitchFamily="18" charset="0"/>
                          <a:sym typeface="Symbol" pitchFamily="18" charset="2"/>
                        </a:rPr>
                        <m:t>𝐺</m:t>
                      </m:r>
                      <m:r>
                        <a:rPr lang="en-US" altLang="en-US" b="0" i="1" smtClean="0">
                          <a:latin typeface="Cambria Math" panose="02040503050406030204" pitchFamily="18" charset="0"/>
                          <a:sym typeface="Symbol" pitchFamily="18" charset="2"/>
                        </a:rPr>
                        <m:t>∼</m:t>
                      </m:r>
                      <m:sSubSup>
                        <m:sSubSupPr>
                          <m:ctrlPr>
                            <a:rPr lang="en-US" altLang="en-US" b="0" i="1" smtClean="0">
                              <a:latin typeface="Cambria Math" panose="02040503050406030204" pitchFamily="18" charset="0"/>
                              <a:sym typeface="Symbol" pitchFamily="18" charset="2"/>
                            </a:rPr>
                          </m:ctrlPr>
                        </m:sSubSupPr>
                        <m:e>
                          <m:r>
                            <a:rPr lang="en-US" altLang="en-US" b="0" i="1" smtClean="0">
                              <a:latin typeface="Cambria Math" panose="02040503050406030204" pitchFamily="18" charset="0"/>
                              <a:sym typeface="Symbol" pitchFamily="18" charset="2"/>
                            </a:rPr>
                            <m:t>𝜒</m:t>
                          </m:r>
                        </m:e>
                        <m:sub>
                          <m:r>
                            <a:rPr lang="en-US" altLang="en-US" b="0" i="1" smtClean="0">
                              <a:latin typeface="Cambria Math" panose="02040503050406030204" pitchFamily="18" charset="0"/>
                              <a:sym typeface="Symbol" pitchFamily="18" charset="2"/>
                            </a:rPr>
                            <m:t>𝑑𝑓</m:t>
                          </m:r>
                        </m:sub>
                        <m:sup>
                          <m:r>
                            <a:rPr lang="en-US" altLang="en-US" b="0" i="1" smtClean="0">
                              <a:latin typeface="Cambria Math" panose="02040503050406030204" pitchFamily="18" charset="0"/>
                              <a:sym typeface="Symbol" pitchFamily="18" charset="2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altLang="en-US" dirty="0">
                  <a:sym typeface="Symbol" pitchFamily="18" charset="2"/>
                </a:endParaRPr>
              </a:p>
              <a:p>
                <a:pPr lvl="2">
                  <a:lnSpc>
                    <a:spcPct val="100000"/>
                  </a:lnSpc>
                  <a:spcBef>
                    <a:spcPts val="0"/>
                  </a:spcBef>
                  <a:buClr>
                    <a:schemeClr val="tx1"/>
                  </a:buClr>
                  <a:buSzPct val="75000"/>
                </a:pPr>
                <a:r>
                  <a:rPr lang="en-US" altLang="en-US" dirty="0"/>
                  <a:t>where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𝑑𝑓</m:t>
                    </m:r>
                  </m:oMath>
                </a14:m>
                <a:r>
                  <a:rPr lang="en-US" altLang="en-US" dirty="0"/>
                  <a:t> = difference in the number of parameters between the two models</a:t>
                </a:r>
                <a:endParaRPr lang="en-US" altLang="en-US" dirty="0">
                  <a:sym typeface="Symbol" pitchFamily="18" charset="2"/>
                </a:endParaRPr>
              </a:p>
              <a:p>
                <a:pPr marL="298847" lvl="1" indent="0">
                  <a:lnSpc>
                    <a:spcPct val="100000"/>
                  </a:lnSpc>
                  <a:spcBef>
                    <a:spcPts val="0"/>
                  </a:spcBef>
                  <a:buNone/>
                  <a:tabLst>
                    <a:tab pos="254794" algn="l"/>
                    <a:tab pos="4291013" algn="l"/>
                  </a:tabLst>
                </a:pPr>
                <a:endParaRPr lang="en-US" altLang="en-US" dirty="0">
                  <a:sym typeface="Symbol" pitchFamily="18" charset="2"/>
                </a:endParaRPr>
              </a:p>
              <a:p>
                <a:pPr marL="475060" lvl="1" indent="-176213">
                  <a:lnSpc>
                    <a:spcPct val="100000"/>
                  </a:lnSpc>
                  <a:spcBef>
                    <a:spcPts val="0"/>
                  </a:spcBef>
                  <a:tabLst>
                    <a:tab pos="254794" algn="l"/>
                    <a:tab pos="4291013" algn="l"/>
                  </a:tabLst>
                </a:pPr>
                <a:r>
                  <a:rPr lang="en-US" altLang="en-US" dirty="0">
                    <a:sym typeface="Symbol" pitchFamily="18" charset="2"/>
                  </a:rPr>
                  <a:t>Both tests are best when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  <a:sym typeface="Symbol" pitchFamily="18" charset="2"/>
                      </a:rPr>
                      <m:t>𝜇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  <a:sym typeface="Symbol" pitchFamily="18" charset="2"/>
                      </a:rPr>
                      <m:t>(</m:t>
                    </m:r>
                    <m:sSub>
                      <m:sSubPr>
                        <m:ctrlPr>
                          <a:rPr lang="en-US" altLang="en-US" b="0" i="1" dirty="0" smtClean="0">
                            <a:latin typeface="Cambria Math" panose="02040503050406030204" pitchFamily="18" charset="0"/>
                            <a:sym typeface="Symbol" pitchFamily="18" charset="2"/>
                          </a:rPr>
                        </m:ctrlPr>
                      </m:sSubPr>
                      <m:e>
                        <m:r>
                          <a:rPr lang="en-US" altLang="en-US" i="1" dirty="0" smtClean="0">
                            <a:latin typeface="Cambria Math" panose="02040503050406030204" pitchFamily="18" charset="0"/>
                            <a:sym typeface="Symbol" pitchFamily="18" charset="2"/>
                          </a:rPr>
                          <m:t>𝑥</m:t>
                        </m:r>
                      </m:e>
                      <m:sub>
                        <m:r>
                          <a:rPr lang="en-US" altLang="en-US" b="0" i="1" dirty="0" smtClean="0">
                            <a:latin typeface="Cambria Math" panose="02040503050406030204" pitchFamily="18" charset="0"/>
                            <a:sym typeface="Symbol" pitchFamily="18" charset="2"/>
                          </a:rPr>
                          <m:t>𝑖</m:t>
                        </m:r>
                      </m:sub>
                    </m:sSub>
                    <m:r>
                      <a:rPr lang="en-US" altLang="en-US" i="1" dirty="0" smtClean="0">
                        <a:latin typeface="Cambria Math" panose="02040503050406030204" pitchFamily="18" charset="0"/>
                        <a:sym typeface="Symbol" pitchFamily="18" charset="2"/>
                      </a:rPr>
                      <m:t>) </m:t>
                    </m:r>
                  </m:oMath>
                </a14:m>
                <a:r>
                  <a:rPr lang="en-US" altLang="en-US" dirty="0">
                    <a:sym typeface="Symbol" pitchFamily="18" charset="2"/>
                  </a:rPr>
                  <a:t>is relatively large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xfrm>
                <a:off x="152400" y="1139952"/>
                <a:ext cx="8894781" cy="5413248"/>
              </a:xfrm>
              <a:blipFill>
                <a:blip r:embed="rId2"/>
                <a:stretch>
                  <a:fillRect l="-1284" t="-1874" r="-1284" b="-11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578149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7A6D974-09EE-53D5-5E7C-42FB170F58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242" t="9486" r="21293"/>
          <a:stretch/>
        </p:blipFill>
        <p:spPr>
          <a:xfrm>
            <a:off x="8327148" y="0"/>
            <a:ext cx="3872348" cy="620746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F6D8B12-450C-99CF-A50C-B5013678C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" sz="4267" dirty="0">
                <a:solidFill>
                  <a:srgbClr val="193D78"/>
                </a:solidFill>
              </a:rPr>
              <a:t>Wrap-up</a:t>
            </a:r>
            <a:endParaRPr lang="en-US" sz="4267" i="1" dirty="0">
              <a:solidFill>
                <a:srgbClr val="193D78"/>
              </a:solidFill>
            </a:endParaRP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AD2360A4-EC12-4133-A9CC-3848ED08BF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June 7, 2023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B463F19E-5812-0CB0-C17F-BBFB27E0AB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17 Notes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5C9BB51F-1D93-470B-BCBB-DD31A87C43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26C14-EDCA-BA41-88A6-577D33A93799}" type="slidenum">
              <a:rPr lang="en-US" smtClean="0"/>
              <a:t>35</a:t>
            </a:fld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E40663-FF60-23EF-198C-6F472582C44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52400" y="1143001"/>
            <a:ext cx="8077200" cy="5486400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  <a:buSzPct val="100000"/>
            </a:pPr>
            <a:r>
              <a:rPr lang="en-US" dirty="0"/>
              <a:t>4-minute exit ticket</a:t>
            </a:r>
          </a:p>
          <a:p>
            <a:pPr>
              <a:buClr>
                <a:schemeClr val="tx1"/>
              </a:buClr>
              <a:buSzPct val="100000"/>
            </a:pPr>
            <a:endParaRPr lang="en-US" dirty="0"/>
          </a:p>
          <a:p>
            <a:pPr>
              <a:buClr>
                <a:schemeClr val="tx1"/>
              </a:buClr>
              <a:buSzPct val="100000"/>
            </a:pPr>
            <a:r>
              <a:rPr lang="en-US" dirty="0"/>
              <a:t>Thanks for a great quarter!</a:t>
            </a:r>
          </a:p>
          <a:p>
            <a:pPr lvl="1">
              <a:buClr>
                <a:schemeClr val="tx1"/>
              </a:buClr>
              <a:buSzPct val="100000"/>
            </a:pP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3B3F297-C3A5-8054-038E-D02A34259314}"/>
              </a:ext>
            </a:extLst>
          </p:cNvPr>
          <p:cNvSpPr/>
          <p:nvPr/>
        </p:nvSpPr>
        <p:spPr>
          <a:xfrm>
            <a:off x="8327148" y="5410200"/>
            <a:ext cx="3879273" cy="1447800"/>
          </a:xfrm>
          <a:prstGeom prst="rect">
            <a:avLst/>
          </a:prstGeom>
          <a:solidFill>
            <a:srgbClr val="5172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https://</a:t>
            </a:r>
            <a:r>
              <a:rPr lang="en-US" sz="3200" dirty="0" err="1">
                <a:solidFill>
                  <a:schemeClr val="bg1"/>
                </a:solidFill>
              </a:rPr>
              <a:t>forms.office.com</a:t>
            </a:r>
            <a:r>
              <a:rPr lang="en-US" sz="3200" dirty="0">
                <a:solidFill>
                  <a:schemeClr val="bg1"/>
                </a:solidFill>
              </a:rPr>
              <a:t>/r/5q7YxDi58s</a:t>
            </a:r>
          </a:p>
        </p:txBody>
      </p:sp>
    </p:spTree>
    <p:extLst>
      <p:ext uri="{BB962C8B-B14F-4D97-AF65-F5344CB8AC3E}">
        <p14:creationId xmlns:p14="http://schemas.microsoft.com/office/powerpoint/2010/main" val="3525165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Odds Ratio in the Presence of Interaction (I)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B592-0C9B-4068-952A-D5800732EACA}" type="slidenum">
              <a:rPr lang="en-US" smtClean="0"/>
              <a:pPr/>
              <a:t>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4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When interaction exists between a risk factor (F) and another variable (X), the estimate of the odds ratio for F  depends on the value of X</a:t>
                </a:r>
              </a:p>
              <a:p>
                <a:endParaRPr lang="en-US" dirty="0"/>
              </a:p>
              <a:p>
                <a:r>
                  <a:rPr lang="en-US" dirty="0"/>
                  <a:t>When an interaction term (F*X) exists in the model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/>
                      </a:rPr>
                      <m:t>O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/>
                          </a:rPr>
                          <m:t>R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𝐹</m:t>
                        </m:r>
                      </m:sub>
                    </m:sSub>
                    <m:r>
                      <a:rPr lang="en-US" b="0" i="1" smtClean="0">
                        <a:latin typeface="Cambria Math"/>
                        <a:ea typeface="Cambria Math"/>
                      </a:rPr>
                      <m:t>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/>
                        <a:ea typeface="Cambria Math"/>
                      </a:rPr>
                      <m:t>exp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⁡(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𝐹</m:t>
                        </m:r>
                      </m:sub>
                    </m:sSub>
                    <m:r>
                      <a:rPr lang="en-US" b="0" i="1" smtClean="0">
                        <a:latin typeface="Cambria Math"/>
                        <a:ea typeface="Cambria Math"/>
                      </a:rPr>
                      <m:t>)</m:t>
                    </m:r>
                  </m:oMath>
                </a14:m>
                <a:r>
                  <a:rPr lang="en-US" dirty="0"/>
                  <a:t> in general</a:t>
                </a:r>
              </a:p>
              <a:p>
                <a:endParaRPr lang="en-US" dirty="0"/>
              </a:p>
              <a:p>
                <a:r>
                  <a:rPr lang="en-US" dirty="0"/>
                  <a:t>Assume we want to compute the odds ratio for (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i="1" dirty="0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/>
                          </a:rPr>
                          <m:t>𝑓</m:t>
                        </m:r>
                      </m:e>
                      <m:sub>
                        <m:r>
                          <a:rPr lang="en-US" b="0" i="0" dirty="0" smtClean="0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F</m:t>
                    </m:r>
                    <m:r>
                      <a:rPr lang="en-US" i="1" dirty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/>
                          </a:rPr>
                          <m:t>𝑓</m:t>
                        </m:r>
                      </m:e>
                      <m:sub>
                        <m:r>
                          <a:rPr lang="en-US" b="0" i="0" dirty="0" smtClean="0">
                            <a:latin typeface="Cambria Math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), the correct model-based estimate is</a:t>
                </a:r>
              </a:p>
              <a:p>
                <a:endParaRPr lang="en-US" sz="1800" dirty="0"/>
              </a:p>
              <a:p>
                <a:pPr marL="457200" lvl="1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/>
                              </a:rPr>
                              <m:t>OR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𝐹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𝑔</m:t>
                                </m:r>
                              </m:e>
                            </m:acc>
                            <m:d>
                              <m:d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  <m:r>
                                  <a:rPr lang="en-US" b="0" i="1" dirty="0" smtClean="0">
                                    <a:latin typeface="Cambria Math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dirty="0" smtClean="0">
                                        <a:latin typeface="Cambria Math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b="0" i="1" dirty="0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dirty="0" smtClean="0">
                                    <a:latin typeface="Cambria Math"/>
                                  </a:rPr>
                                  <m:t>,</m:t>
                                </m:r>
                                <m:r>
                                  <a:rPr lang="en-US" b="0" i="1" dirty="0" smtClean="0">
                                    <a:latin typeface="Cambria Math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b="0" i="1" dirty="0" smtClean="0">
                                <a:latin typeface="Cambria Math"/>
                              </a:rPr>
                              <m:t>−</m:t>
                            </m:r>
                            <m:acc>
                              <m:accPr>
                                <m:chr m:val="̂"/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dirty="0" smtClean="0">
                                    <a:latin typeface="Cambria Math"/>
                                  </a:rPr>
                                  <m:t>𝑔</m:t>
                                </m:r>
                              </m:e>
                            </m:acc>
                            <m:d>
                              <m:d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  <m:r>
                                  <a:rPr lang="en-US" b="0" i="1" dirty="0" smtClean="0">
                                    <a:latin typeface="Cambria Math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dirty="0" smtClean="0">
                                        <a:latin typeface="Cambria Math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b="0" i="1" dirty="0" smtClean="0">
                                        <a:latin typeface="Cambria Math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b="0" i="1" dirty="0" smtClean="0">
                                    <a:latin typeface="Cambria Math"/>
                                  </a:rPr>
                                  <m:t>,</m:t>
                                </m:r>
                                <m:r>
                                  <a:rPr lang="en-US" b="0" i="1" dirty="0" smtClean="0">
                                    <a:latin typeface="Cambria Math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</m:e>
                    </m:func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blipFill>
                <a:blip r:embed="rId2"/>
                <a:stretch>
                  <a:fillRect l="-1250" t="-1874" r="-8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7E0A9B-39D3-9FA8-8FDB-2747628324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June 7, 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4FD273-D600-09DA-1AA6-4B0F9D7A98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17 Notes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4DAA7B6-CA29-AE27-D0C2-BB1316536B34}"/>
              </a:ext>
            </a:extLst>
          </p:cNvPr>
          <p:cNvSpPr/>
          <p:nvPr/>
        </p:nvSpPr>
        <p:spPr>
          <a:xfrm>
            <a:off x="1011837" y="6491048"/>
            <a:ext cx="2570812" cy="306132"/>
          </a:xfrm>
          <a:prstGeom prst="rect">
            <a:avLst/>
          </a:prstGeom>
          <a:solidFill>
            <a:srgbClr val="F7CB25">
              <a:alpha val="63922"/>
            </a:srgbClr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Originally from Class 9 Notes</a:t>
            </a:r>
          </a:p>
        </p:txBody>
      </p:sp>
    </p:spTree>
    <p:extLst>
      <p:ext uri="{BB962C8B-B14F-4D97-AF65-F5344CB8AC3E}">
        <p14:creationId xmlns:p14="http://schemas.microsoft.com/office/powerpoint/2010/main" val="31698900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Odds Ratio in the Presence of Interaction (II)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B592-0C9B-4068-952A-D5800732EACA}" type="slidenum">
              <a:rPr lang="en-US" smtClean="0"/>
              <a:pPr/>
              <a:t>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4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We may write the two logits for given x as below:</a:t>
                </a:r>
              </a:p>
              <a:p>
                <a:endParaRPr lang="en-US" sz="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/>
                            </a:rPr>
                            <m:t>𝑔</m:t>
                          </m:r>
                        </m:e>
                      </m:acc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dirty="0" smtClean="0">
                              <a:latin typeface="Cambria Math"/>
                            </a:rPr>
                            <m:t>,</m:t>
                          </m:r>
                          <m:r>
                            <a:rPr lang="en-US" b="0" i="1" dirty="0" smtClean="0"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en-US" b="0" i="1" dirty="0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dirty="0" smtClean="0">
                                  <a:latin typeface="Cambria Math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US" b="0" i="1" dirty="0" smtClean="0"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en-US" b="0" i="1" dirty="0" smtClean="0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dirty="0" smtClean="0">
                                  <a:latin typeface="Cambria Math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US" b="0" i="1" dirty="0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/>
                            </a:rPr>
                            <m:t>𝑓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b="0" i="1" dirty="0" smtClean="0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dirty="0" smtClean="0">
                                  <a:latin typeface="Cambria Math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US" b="0" i="1" dirty="0" smtClean="0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US" b="0" i="1" dirty="0" smtClean="0">
                          <a:latin typeface="Cambria Math"/>
                        </a:rPr>
                        <m:t>𝑥</m:t>
                      </m:r>
                      <m:r>
                        <a:rPr lang="en-US" b="0" i="1" dirty="0" smtClean="0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dirty="0" smtClean="0">
                                  <a:latin typeface="Cambria Math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US" b="0" i="1" dirty="0" smtClean="0">
                              <a:latin typeface="Cambria Math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/>
                            </a:rPr>
                            <m:t>𝑓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b="0" i="1" dirty="0" smtClean="0">
                          <a:latin typeface="Cambria Math"/>
                          <a:ea typeface="Cambria Math"/>
                        </a:rPr>
                        <m:t>×</m:t>
                      </m:r>
                      <m:r>
                        <a:rPr lang="en-US" b="0" i="1" dirty="0" smtClean="0">
                          <a:latin typeface="Cambria Math"/>
                          <a:ea typeface="Cambria Math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/>
                            </a:rPr>
                            <m:t>𝑔</m:t>
                          </m:r>
                        </m:e>
                      </m:acc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i="1" dirty="0">
                              <a:latin typeface="Cambria Math"/>
                            </a:rPr>
                            <m:t>,</m:t>
                          </m:r>
                          <m:r>
                            <a:rPr lang="en-US" i="1" dirty="0"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en-US" i="1" dirty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 dirty="0">
                                  <a:latin typeface="Cambria Math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US" i="1" dirty="0"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en-US" i="1" dirty="0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 dirty="0">
                                  <a:latin typeface="Cambria Math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US" i="1" dirty="0">
                              <a:latin typeface="Cambria Math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/>
                            </a:rPr>
                            <m:t>𝑓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en-US" i="1" dirty="0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 dirty="0">
                                  <a:latin typeface="Cambria Math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US" i="1" dirty="0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US" i="1" dirty="0">
                          <a:latin typeface="Cambria Math"/>
                        </a:rPr>
                        <m:t>𝑥</m:t>
                      </m:r>
                      <m:r>
                        <a:rPr lang="en-US" i="1" dirty="0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 dirty="0">
                                  <a:latin typeface="Cambria Math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US" i="1" dirty="0">
                              <a:latin typeface="Cambria Math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/>
                            </a:rPr>
                            <m:t>𝑓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en-US" i="1" dirty="0">
                          <a:latin typeface="Cambria Math"/>
                          <a:ea typeface="Cambria Math"/>
                        </a:rPr>
                        <m:t>×</m:t>
                      </m:r>
                      <m:r>
                        <a:rPr lang="en-US" i="1" dirty="0">
                          <a:latin typeface="Cambria Math"/>
                          <a:ea typeface="Cambria Math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800" dirty="0"/>
              </a:p>
              <a:p>
                <a:r>
                  <a:rPr lang="en-US" dirty="0"/>
                  <a:t>The difference in two logits is:</a:t>
                </a:r>
              </a:p>
              <a:p>
                <a:endParaRPr lang="en-US" sz="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/>
                            </a:rPr>
                            <m:t>𝑔</m:t>
                          </m:r>
                        </m:e>
                      </m:acc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 dirty="0">
                              <a:latin typeface="Cambria Math"/>
                            </a:rPr>
                            <m:t>,</m:t>
                          </m:r>
                          <m:r>
                            <a:rPr lang="en-US" i="1" dirty="0"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en-US" i="1" dirty="0">
                          <a:latin typeface="Cambria Math"/>
                        </a:rPr>
                        <m:t>−</m:t>
                      </m:r>
                      <m:acc>
                        <m:accPr>
                          <m:chr m:val="̂"/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 dirty="0">
                              <a:latin typeface="Cambria Math"/>
                            </a:rPr>
                            <m:t>𝑔</m:t>
                          </m:r>
                        </m:e>
                      </m:acc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i="1" dirty="0">
                              <a:latin typeface="Cambria Math"/>
                            </a:rPr>
                            <m:t>,</m:t>
                          </m:r>
                          <m:r>
                            <a:rPr lang="en-US" i="1" dirty="0"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en-US" i="1" dirty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 dirty="0">
                                  <a:latin typeface="Cambria Math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US" i="1" dirty="0">
                              <a:latin typeface="Cambria Math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 dirty="0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i="1" dirty="0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 dirty="0">
                                  <a:latin typeface="Cambria Math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US" i="1" dirty="0">
                              <a:latin typeface="Cambria Math"/>
                            </a:rPr>
                            <m:t>3</m:t>
                          </m:r>
                        </m:sub>
                      </m:sSub>
                      <m:r>
                        <a:rPr lang="en-US" i="1" dirty="0">
                          <a:latin typeface="Cambria Math"/>
                        </a:rPr>
                        <m:t>𝑥</m:t>
                      </m:r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 dirty="0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800" dirty="0"/>
              </a:p>
              <a:p>
                <a:r>
                  <a:rPr lang="en-US" dirty="0"/>
                  <a:t>Therefore, </a:t>
                </a:r>
              </a:p>
              <a:p>
                <a:endParaRPr lang="en-US" sz="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/>
                            </a:rPr>
                            <m:t>𝑂𝑅</m:t>
                          </m:r>
                        </m:e>
                      </m:acc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</a:rPr>
                            <m:t>𝐹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𝐹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𝑋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r>
                        <a:rPr lang="en-US" b="0" i="1" smtClean="0">
                          <a:latin typeface="Cambria Math"/>
                        </a:rPr>
                        <m:t>𝑒𝑥𝑝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 dirty="0">
                                      <a:latin typeface="Cambria Math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 dirty="0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 dirty="0">
                                  <a:latin typeface="Cambria Math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r>
                            <a:rPr lang="en-US" i="1" dirty="0">
                              <a:latin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 dirty="0">
                                      <a:latin typeface="Cambria Math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 dirty="0">
                                  <a:latin typeface="Cambria Math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i="1" dirty="0">
                              <a:latin typeface="Cambria Math"/>
                            </a:rPr>
                            <m:t>𝑥</m:t>
                          </m:r>
                          <m:d>
                            <m:d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 dirty="0">
                                  <a:latin typeface="Cambria Math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blipFill>
                <a:blip r:embed="rId2"/>
                <a:stretch>
                  <a:fillRect l="-1250" t="-18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755037-8C24-97A3-1339-59BAAF9BEF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June 7, 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F0DC71-B4DC-6FB3-2D22-8192233BB5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17 Notes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C35E29B-BE68-6C42-2843-BEAA02CA65CD}"/>
              </a:ext>
            </a:extLst>
          </p:cNvPr>
          <p:cNvSpPr/>
          <p:nvPr/>
        </p:nvSpPr>
        <p:spPr>
          <a:xfrm>
            <a:off x="1011837" y="6491048"/>
            <a:ext cx="2570812" cy="306132"/>
          </a:xfrm>
          <a:prstGeom prst="rect">
            <a:avLst/>
          </a:prstGeom>
          <a:solidFill>
            <a:srgbClr val="F7CB25">
              <a:alpha val="63922"/>
            </a:srgbClr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Originally from Class 9 Notes</a:t>
            </a:r>
          </a:p>
        </p:txBody>
      </p:sp>
    </p:spTree>
    <p:extLst>
      <p:ext uri="{BB962C8B-B14F-4D97-AF65-F5344CB8AC3E}">
        <p14:creationId xmlns:p14="http://schemas.microsoft.com/office/powerpoint/2010/main" val="20496766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Odds Ratio in the Presence of Interaction (III)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B592-0C9B-4068-952A-D5800732EACA}" type="slidenum">
              <a:rPr lang="en-US" smtClean="0"/>
              <a:pPr/>
              <a:t>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4"/>
              </p:nvPr>
            </p:nvSpPr>
            <p:spPr>
              <a:xfrm>
                <a:off x="152400" y="1139952"/>
                <a:ext cx="11584330" cy="541324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To find the confidence interval for the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/>
                          </a:rPr>
                          <m:t>𝑂𝑅</m:t>
                        </m:r>
                      </m:e>
                    </m:acc>
                  </m:oMath>
                </a14:m>
                <a:r>
                  <a:rPr lang="en-US" dirty="0"/>
                  <a:t>, we need to find confidence interval for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/>
                          </a:rPr>
                          <m:t>𝑔</m:t>
                        </m:r>
                      </m:e>
                    </m:acc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/>
                              </a:rPr>
                              <m:t>𝑓</m:t>
                            </m:r>
                          </m:e>
                          <m:sub>
                            <m:r>
                              <a:rPr lang="en-US" i="1" dirty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i="1" dirty="0">
                            <a:latin typeface="Cambria Math"/>
                          </a:rPr>
                          <m:t>,</m:t>
                        </m:r>
                        <m:r>
                          <a:rPr lang="en-US" i="1" dirty="0">
                            <a:latin typeface="Cambria Math"/>
                          </a:rPr>
                          <m:t>𝑥</m:t>
                        </m:r>
                      </m:e>
                    </m:d>
                    <m:r>
                      <a:rPr lang="en-US" i="1" dirty="0">
                        <a:latin typeface="Cambria Math"/>
                      </a:rPr>
                      <m:t>−</m:t>
                    </m:r>
                    <m:acc>
                      <m:accPr>
                        <m:chr m:val="̂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latin typeface="Cambria Math"/>
                          </a:rPr>
                          <m:t>𝑔</m:t>
                        </m:r>
                      </m:e>
                    </m:acc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/>
                              </a:rPr>
                              <m:t>𝑓</m:t>
                            </m:r>
                          </m:e>
                          <m:sub>
                            <m:r>
                              <a:rPr lang="en-US" i="1" dirty="0">
                                <a:latin typeface="Cambria Math"/>
                              </a:rPr>
                              <m:t>0</m:t>
                            </m:r>
                          </m:sub>
                        </m:sSub>
                        <m:r>
                          <a:rPr lang="en-US" i="1" dirty="0">
                            <a:latin typeface="Cambria Math"/>
                          </a:rPr>
                          <m:t>,</m:t>
                        </m:r>
                        <m:r>
                          <a:rPr lang="en-US" i="1" dirty="0">
                            <a:latin typeface="Cambria Math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/>
                  <a:t> first</a:t>
                </a:r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/>
                        </a:rPr>
                        <m:t>𝑉𝑎𝑟</m:t>
                      </m:r>
                      <m:r>
                        <a:rPr lang="en-US" b="0" i="0" dirty="0" smtClean="0">
                          <a:latin typeface="Cambria Math"/>
                        </a:rPr>
                        <m:t>(</m:t>
                      </m:r>
                      <m:acc>
                        <m:accPr>
                          <m:chr m:val="̂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/>
                            </a:rPr>
                            <m:t>𝑔</m:t>
                          </m:r>
                        </m:e>
                      </m:acc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 dirty="0">
                              <a:latin typeface="Cambria Math"/>
                            </a:rPr>
                            <m:t>,</m:t>
                          </m:r>
                          <m:r>
                            <a:rPr lang="en-US" i="1" dirty="0"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en-US" i="1" dirty="0">
                          <a:latin typeface="Cambria Math"/>
                        </a:rPr>
                        <m:t>−</m:t>
                      </m:r>
                      <m:acc>
                        <m:accPr>
                          <m:chr m:val="̂"/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 dirty="0">
                              <a:latin typeface="Cambria Math"/>
                            </a:rPr>
                            <m:t>𝑔</m:t>
                          </m:r>
                        </m:e>
                      </m:acc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i="1" dirty="0">
                              <a:latin typeface="Cambria Math"/>
                            </a:rPr>
                            <m:t>,</m:t>
                          </m:r>
                          <m:r>
                            <a:rPr lang="en-US" i="1" dirty="0"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en-US" b="0" i="0" dirty="0" smtClean="0">
                          <a:latin typeface="Cambria Math"/>
                        </a:rPr>
                        <m:t>)=</m:t>
                      </m:r>
                      <m:sSup>
                        <m:sSup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dirty="0" smtClean="0">
                                  <a:latin typeface="Cambria Math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latin typeface="Cambria Math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b="0" i="1" dirty="0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dirty="0">
                          <a:latin typeface="Cambria Math"/>
                          <a:ea typeface="Cambria Math"/>
                        </a:rPr>
                        <m:t>×</m:t>
                      </m:r>
                      <m:r>
                        <m:rPr>
                          <m:sty m:val="p"/>
                        </m:rPr>
                        <a:rPr lang="en-US" b="0" i="0" dirty="0" smtClean="0">
                          <a:latin typeface="Cambria Math"/>
                          <a:ea typeface="Cambria Math"/>
                        </a:rPr>
                        <m:t>Var</m:t>
                      </m:r>
                      <m:r>
                        <a:rPr lang="en-US" b="0" i="0" dirty="0" smtClean="0">
                          <a:latin typeface="Cambria Math"/>
                          <a:ea typeface="Cambria Math"/>
                        </a:rPr>
                        <m:t>(</m:t>
                      </m:r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accPr>
                            <m:e>
                              <m:r>
                                <a:rPr lang="en-US" b="0" i="1" dirty="0" smtClean="0">
                                  <a:latin typeface="Cambria Math"/>
                                  <a:ea typeface="Cambria Math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US" b="0" i="0" dirty="0" smtClean="0">
                              <a:latin typeface="Cambria Math"/>
                              <a:ea typeface="Cambria Math"/>
                            </a:rPr>
                            <m:t>1</m:t>
                          </m:r>
                        </m:sub>
                      </m:sSub>
                      <m:r>
                        <a:rPr lang="en-US" b="0" i="0" dirty="0" smtClean="0">
                          <a:latin typeface="Cambria Math"/>
                          <a:ea typeface="Cambria Math"/>
                        </a:rPr>
                        <m:t>)+</m:t>
                      </m:r>
                      <m:sSup>
                        <m:sSupPr>
                          <m:ctrlPr>
                            <a:rPr lang="en-US" b="0" i="1" dirty="0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latin typeface="Cambria Math"/>
                                  <a:ea typeface="Cambria Math"/>
                                </a:rPr>
                                <m:t>𝑥</m:t>
                              </m:r>
                              <m:d>
                                <m:d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dirty="0" smtClean="0"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dirty="0" smtClean="0">
                                          <a:latin typeface="Cambria Math"/>
                                          <a:ea typeface="Cambria Math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b="0" i="1" dirty="0" smtClean="0">
                                          <a:latin typeface="Cambria Math"/>
                                          <a:ea typeface="Cambria Math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b="0" i="1" dirty="0" smtClean="0">
                                      <a:latin typeface="Cambria Math"/>
                                      <a:ea typeface="Cambria Math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b="0" i="1" dirty="0" smtClean="0"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dirty="0" smtClean="0">
                                          <a:latin typeface="Cambria Math"/>
                                          <a:ea typeface="Cambria Math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b="0" i="1" dirty="0" smtClean="0">
                                          <a:latin typeface="Cambria Math"/>
                                          <a:ea typeface="Cambria Math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b="0" i="1" dirty="0" smtClean="0">
                              <a:latin typeface="Cambria Math"/>
                              <a:ea typeface="Cambria Math"/>
                            </a:rPr>
                            <m:t>2</m:t>
                          </m:r>
                        </m:sup>
                      </m:sSup>
                      <m:r>
                        <a:rPr lang="en-US" b="0" i="1" dirty="0" smtClean="0">
                          <a:latin typeface="Cambria Math"/>
                          <a:ea typeface="Cambria Math"/>
                        </a:rPr>
                        <m:t>×</m:t>
                      </m:r>
                      <m:r>
                        <a:rPr lang="en-US" b="0" i="1" dirty="0" smtClean="0">
                          <a:latin typeface="Cambria Math"/>
                          <a:ea typeface="Cambria Math"/>
                        </a:rPr>
                        <m:t>𝑣𝑎𝑟</m:t>
                      </m:r>
                      <m:r>
                        <a:rPr lang="en-US" b="0" i="1" dirty="0" smtClean="0">
                          <a:latin typeface="Cambria Math"/>
                          <a:ea typeface="Cambria Math"/>
                        </a:rPr>
                        <m:t>(</m:t>
                      </m:r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accPr>
                            <m:e>
                              <m:r>
                                <a:rPr lang="en-US" b="0" i="1" dirty="0" smtClean="0">
                                  <a:latin typeface="Cambria Math"/>
                                  <a:ea typeface="Cambria Math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US" b="0" i="1" dirty="0" smtClean="0">
                              <a:latin typeface="Cambria Math"/>
                              <a:ea typeface="Cambria Math"/>
                            </a:rPr>
                            <m:t>3</m:t>
                          </m:r>
                        </m:sub>
                      </m:sSub>
                      <m:r>
                        <a:rPr lang="en-US" b="0" i="1" dirty="0" smtClean="0">
                          <a:latin typeface="Cambria Math"/>
                          <a:ea typeface="Cambria Math"/>
                        </a:rPr>
                        <m:t>)+2</m:t>
                      </m:r>
                      <m:r>
                        <a:rPr lang="en-US" b="0" i="1" dirty="0" smtClean="0">
                          <a:latin typeface="Cambria Math"/>
                          <a:ea typeface="Cambria Math"/>
                        </a:rPr>
                        <m:t>𝑥</m:t>
                      </m:r>
                      <m:sSup>
                        <m:sSupPr>
                          <m:ctrlPr>
                            <a:rPr lang="en-US" b="0" i="1" dirty="0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 dirty="0">
                                  <a:latin typeface="Cambria Math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latin typeface="Cambria Math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b="0" i="1" dirty="0" smtClean="0">
                              <a:latin typeface="Cambria Math"/>
                              <a:ea typeface="Cambria Math"/>
                            </a:rPr>
                            <m:t>2</m:t>
                          </m:r>
                        </m:sup>
                      </m:sSup>
                      <m:r>
                        <a:rPr lang="en-US" b="0" i="1" dirty="0" smtClean="0">
                          <a:latin typeface="Cambria Math"/>
                          <a:ea typeface="Cambria Math"/>
                        </a:rPr>
                        <m:t>×</m:t>
                      </m:r>
                      <m:r>
                        <a:rPr lang="en-US" b="0" i="1" dirty="0" smtClean="0">
                          <a:latin typeface="Cambria Math"/>
                          <a:ea typeface="Cambria Math"/>
                        </a:rPr>
                        <m:t>𝑐𝑜𝑣</m:t>
                      </m:r>
                      <m:r>
                        <a:rPr lang="en-US" b="0" i="1" dirty="0" smtClean="0">
                          <a:latin typeface="Cambria Math"/>
                          <a:ea typeface="Cambria Math"/>
                        </a:rPr>
                        <m:t>(</m:t>
                      </m:r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accPr>
                            <m:e>
                              <m:r>
                                <a:rPr lang="en-US" b="0" i="1" dirty="0" smtClean="0">
                                  <a:latin typeface="Cambria Math"/>
                                  <a:ea typeface="Cambria Math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US" b="0" i="1" dirty="0" smtClean="0">
                              <a:latin typeface="Cambria Math"/>
                              <a:ea typeface="Cambria Math"/>
                            </a:rPr>
                            <m:t>1</m:t>
                          </m:r>
                        </m:sub>
                      </m:sSub>
                      <m:r>
                        <a:rPr lang="en-US" b="0" i="1" dirty="0" smtClean="0">
                          <a:latin typeface="Cambria Math"/>
                          <a:ea typeface="Cambria Math"/>
                        </a:rPr>
                        <m:t>,</m:t>
                      </m:r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accPr>
                            <m:e>
                              <m:r>
                                <a:rPr lang="en-US" b="0" i="1" dirty="0" smtClean="0">
                                  <a:latin typeface="Cambria Math"/>
                                  <a:ea typeface="Cambria Math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US" b="0" i="1" dirty="0" smtClean="0">
                              <a:latin typeface="Cambria Math"/>
                              <a:ea typeface="Cambria Math"/>
                            </a:rPr>
                            <m:t>3</m:t>
                          </m:r>
                        </m:sub>
                      </m:sSub>
                      <m:r>
                        <a:rPr lang="en-US" b="0" i="1" dirty="0" smtClean="0">
                          <a:latin typeface="Cambria Math"/>
                          <a:ea typeface="Cambria Math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2000" dirty="0"/>
              </a:p>
              <a:p>
                <a:r>
                  <a:rPr lang="en-US" dirty="0"/>
                  <a:t>We can follow the same procedure as we did previously to construct 95% CI for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/>
                          </a:rPr>
                          <m:t>𝑔</m:t>
                        </m:r>
                      </m:e>
                    </m:acc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/>
                              </a:rPr>
                              <m:t>𝑓</m:t>
                            </m:r>
                          </m:e>
                          <m:sub>
                            <m:r>
                              <a:rPr lang="en-US" i="1" dirty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i="1" dirty="0">
                            <a:latin typeface="Cambria Math"/>
                          </a:rPr>
                          <m:t>,</m:t>
                        </m:r>
                        <m:r>
                          <a:rPr lang="en-US" i="1" dirty="0">
                            <a:latin typeface="Cambria Math"/>
                          </a:rPr>
                          <m:t>𝑥</m:t>
                        </m:r>
                      </m:e>
                    </m:d>
                    <m:r>
                      <a:rPr lang="en-US" i="1" dirty="0">
                        <a:latin typeface="Cambria Math"/>
                      </a:rPr>
                      <m:t>−</m:t>
                    </m:r>
                    <m:acc>
                      <m:accPr>
                        <m:chr m:val="̂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latin typeface="Cambria Math"/>
                          </a:rPr>
                          <m:t>𝑔</m:t>
                        </m:r>
                      </m:e>
                    </m:acc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/>
                              </a:rPr>
                              <m:t>𝑓</m:t>
                            </m:r>
                          </m:e>
                          <m:sub>
                            <m:r>
                              <a:rPr lang="en-US" i="1" dirty="0">
                                <a:latin typeface="Cambria Math"/>
                              </a:rPr>
                              <m:t>0</m:t>
                            </m:r>
                          </m:sub>
                        </m:sSub>
                        <m:r>
                          <a:rPr lang="en-US" i="1" dirty="0">
                            <a:latin typeface="Cambria Math"/>
                          </a:rPr>
                          <m:t>,</m:t>
                        </m:r>
                        <m:r>
                          <a:rPr lang="en-US" i="1" dirty="0">
                            <a:latin typeface="Cambria Math"/>
                          </a:rPr>
                          <m:t>𝑥</m:t>
                        </m:r>
                      </m:e>
                    </m:d>
                    <m:r>
                      <a:rPr lang="en-US" b="0" i="0" dirty="0" smtClean="0">
                        <a:latin typeface="Cambria Math"/>
                      </a:rPr>
                      <m:t>, </m:t>
                    </m:r>
                  </m:oMath>
                </a14:m>
                <a:r>
                  <a:rPr lang="en-US" dirty="0"/>
                  <a:t>denoted by 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𝑔</m:t>
                        </m:r>
                        <m:r>
                          <a:rPr lang="en-US" b="0" i="1" smtClean="0">
                            <a:latin typeface="Cambria Math"/>
                          </a:rPr>
                          <m:t>01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𝑈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𝑔</m:t>
                        </m:r>
                        <m:r>
                          <a:rPr lang="en-US" b="0" i="1" smtClean="0">
                            <a:latin typeface="Cambria Math"/>
                          </a:rPr>
                          <m:t>01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]. </m:t>
                    </m:r>
                  </m:oMath>
                </a14:m>
                <a:endParaRPr lang="en-US" dirty="0"/>
              </a:p>
              <a:p>
                <a:endParaRPr lang="en-US" sz="2000" dirty="0"/>
              </a:p>
              <a:p>
                <a:pPr marL="0" indent="0">
                  <a:buNone/>
                </a:pPr>
                <a:r>
                  <a:rPr lang="en-US" b="0" dirty="0"/>
                  <a:t>	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/>
                          </a:rPr>
                          <m:t>𝑂𝑅</m:t>
                        </m:r>
                      </m:e>
                    </m:acc>
                    <m:r>
                      <a:rPr lang="en-US" b="0" i="0" smtClean="0">
                        <a:latin typeface="Cambria Math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 dirty="0" smtClean="0">
                        <a:latin typeface="Cambria Math"/>
                      </a:rPr>
                      <m:t>exp</m:t>
                    </m:r>
                    <m:r>
                      <a:rPr lang="en-US" i="1" dirty="0" smtClean="0">
                        <a:latin typeface="Cambria Math"/>
                      </a:rPr>
                      <m:t>⁡(</m:t>
                    </m:r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/>
                          </a:rPr>
                          <m:t>𝑔</m:t>
                        </m:r>
                      </m:e>
                    </m:acc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/>
                              </a:rPr>
                              <m:t>𝑓</m:t>
                            </m:r>
                          </m:e>
                          <m:sub>
                            <m:r>
                              <a:rPr lang="en-US" i="1" dirty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i="1" dirty="0">
                            <a:latin typeface="Cambria Math"/>
                          </a:rPr>
                          <m:t>,</m:t>
                        </m:r>
                        <m:r>
                          <a:rPr lang="en-US" i="1" dirty="0">
                            <a:latin typeface="Cambria Math"/>
                          </a:rPr>
                          <m:t>𝑥</m:t>
                        </m:r>
                      </m:e>
                    </m:d>
                    <m:r>
                      <a:rPr lang="en-US" i="1" dirty="0">
                        <a:latin typeface="Cambria Math"/>
                      </a:rPr>
                      <m:t>−</m:t>
                    </m:r>
                    <m:acc>
                      <m:accPr>
                        <m:chr m:val="̂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latin typeface="Cambria Math"/>
                          </a:rPr>
                          <m:t>𝑔</m:t>
                        </m:r>
                      </m:e>
                    </m:acc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/>
                              </a:rPr>
                              <m:t>𝑓</m:t>
                            </m:r>
                          </m:e>
                          <m:sub>
                            <m:r>
                              <a:rPr lang="en-US" i="1" dirty="0">
                                <a:latin typeface="Cambria Math"/>
                              </a:rPr>
                              <m:t>0</m:t>
                            </m:r>
                          </m:sub>
                        </m:sSub>
                        <m:r>
                          <a:rPr lang="en-US" i="1" dirty="0">
                            <a:latin typeface="Cambria Math"/>
                          </a:rPr>
                          <m:t>,</m:t>
                        </m:r>
                        <m:r>
                          <a:rPr lang="en-US" i="1" dirty="0">
                            <a:latin typeface="Cambria Math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/>
                  <a:t>)</a:t>
                </a:r>
              </a:p>
              <a:p>
                <a:pPr marL="0" indent="0">
                  <a:buNone/>
                </a:pPr>
                <a:r>
                  <a:rPr lang="en-US" dirty="0"/>
                  <a:t>	The 95% CI for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/>
                          </a:rPr>
                          <m:t>𝑂𝑅</m:t>
                        </m:r>
                      </m:e>
                    </m:acc>
                  </m:oMath>
                </a14:m>
                <a:r>
                  <a:rPr lang="en-US" dirty="0"/>
                  <a:t> is: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exp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𝐿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</a:rPr>
                                  <m:t>𝑔</m:t>
                                </m:r>
                                <m:r>
                                  <a:rPr lang="en-US" i="1">
                                    <a:latin typeface="Cambria Math"/>
                                  </a:rPr>
                                  <m:t>01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𝑈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𝑔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01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</m:e>
                    </m:d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xfrm>
                <a:off x="152400" y="1139952"/>
                <a:ext cx="11584330" cy="5413248"/>
              </a:xfrm>
              <a:blipFill>
                <a:blip r:embed="rId2"/>
                <a:stretch>
                  <a:fillRect l="-1205" t="-1639" r="-5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DF1612-6305-EDD1-0DEC-008574A3DA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June 7, 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743EA8-7B08-6F94-DF2E-68C28B6E2F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17 Notes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8298947-991A-D3C6-D132-C87FFFD8C4C8}"/>
              </a:ext>
            </a:extLst>
          </p:cNvPr>
          <p:cNvSpPr/>
          <p:nvPr/>
        </p:nvSpPr>
        <p:spPr>
          <a:xfrm>
            <a:off x="919223" y="4988689"/>
            <a:ext cx="7234177" cy="1307939"/>
          </a:xfrm>
          <a:prstGeom prst="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444A2BE-6EB6-FCC0-5CC4-CECF5F83FC94}"/>
              </a:ext>
            </a:extLst>
          </p:cNvPr>
          <p:cNvSpPr/>
          <p:nvPr/>
        </p:nvSpPr>
        <p:spPr>
          <a:xfrm>
            <a:off x="1011837" y="6491048"/>
            <a:ext cx="2570812" cy="306132"/>
          </a:xfrm>
          <a:prstGeom prst="rect">
            <a:avLst/>
          </a:prstGeom>
          <a:solidFill>
            <a:srgbClr val="F7CB25">
              <a:alpha val="63922"/>
            </a:srgbClr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Originally from Class 9 Notes</a:t>
            </a:r>
          </a:p>
        </p:txBody>
      </p:sp>
    </p:spTree>
    <p:extLst>
      <p:ext uri="{BB962C8B-B14F-4D97-AF65-F5344CB8AC3E}">
        <p14:creationId xmlns:p14="http://schemas.microsoft.com/office/powerpoint/2010/main" val="29181025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8628E9-2BB2-B721-F3EF-486BBEEF6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GLOW – Computing OR under interaction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1251481-536A-0396-8802-6CDEF07D65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June 7, 2023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98C5C0-B1DA-FDE8-006B-011ECFE048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17 Notes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1CA754-8E83-EE83-73F7-BF6CA83D3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F66BD-ED5B-FC49-B89E-F09DF1E9DCD8}" type="slidenum">
              <a:rPr lang="en-US" smtClean="0"/>
              <a:t>7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C9882E1-F4BC-F445-6B37-303F11273DAD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52400" y="1139952"/>
            <a:ext cx="8621210" cy="541324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effectLst/>
              </a:rPr>
              <a:t>Step 1: 	</a:t>
            </a:r>
            <a:r>
              <a:rPr lang="en-US" dirty="0">
                <a:effectLst/>
              </a:rPr>
              <a:t>The two sets of values of the covariates are 			(</a:t>
            </a:r>
            <a:r>
              <a:rPr lang="en-US" dirty="0" err="1">
                <a:effectLst/>
              </a:rPr>
              <a:t>priorfrac</a:t>
            </a:r>
            <a:r>
              <a:rPr lang="en-US" dirty="0">
                <a:effectLst/>
              </a:rPr>
              <a:t> = 1, Age = a) compared to 				(</a:t>
            </a:r>
            <a:r>
              <a:rPr lang="en-US" dirty="0" err="1">
                <a:effectLst/>
              </a:rPr>
              <a:t>priorfrac</a:t>
            </a:r>
            <a:r>
              <a:rPr lang="en-US" dirty="0">
                <a:effectLst/>
              </a:rPr>
              <a:t> = 0, Age = a)</a:t>
            </a:r>
          </a:p>
          <a:p>
            <a:pPr marL="0" indent="0">
              <a:buNone/>
            </a:pPr>
            <a:endParaRPr lang="en-US" dirty="0">
              <a:effectLst/>
            </a:endParaRPr>
          </a:p>
          <a:p>
            <a:pPr marL="0" indent="0">
              <a:buNone/>
            </a:pPr>
            <a:r>
              <a:rPr lang="en-US" b="1" dirty="0">
                <a:effectLst/>
              </a:rPr>
              <a:t>Step 2: </a:t>
            </a:r>
            <a:r>
              <a:rPr lang="en-US" dirty="0">
                <a:effectLst/>
              </a:rPr>
              <a:t>	Substituting these values into the general 			expression</a:t>
            </a:r>
          </a:p>
          <a:p>
            <a:pPr marL="0" indent="0">
              <a:buNone/>
            </a:pPr>
            <a:endParaRPr lang="en-US" dirty="0">
              <a:effectLst/>
            </a:endParaRPr>
          </a:p>
          <a:p>
            <a:pPr marL="0" indent="0">
              <a:buNone/>
            </a:pPr>
            <a:r>
              <a:rPr lang="en-US" b="1" dirty="0">
                <a:effectLst/>
              </a:rPr>
              <a:t>Step 3: 	</a:t>
            </a:r>
            <a:r>
              <a:rPr lang="en-US" dirty="0">
                <a:effectLst/>
              </a:rPr>
              <a:t>Taking the difference in the two functions</a:t>
            </a:r>
          </a:p>
          <a:p>
            <a:pPr marL="0" indent="0">
              <a:buNone/>
            </a:pPr>
            <a:endParaRPr lang="en-US" dirty="0">
              <a:effectLst/>
            </a:endParaRPr>
          </a:p>
          <a:p>
            <a:pPr marL="0" indent="0">
              <a:buNone/>
            </a:pPr>
            <a:r>
              <a:rPr lang="en-US" b="1" dirty="0">
                <a:effectLst/>
              </a:rPr>
              <a:t>Step 4: </a:t>
            </a:r>
            <a:r>
              <a:rPr lang="en-US" dirty="0">
                <a:effectLst/>
              </a:rPr>
              <a:t>	Exponentiating the result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36D4A31-1069-C9CA-141E-AE3991DA1536}"/>
              </a:ext>
            </a:extLst>
          </p:cNvPr>
          <p:cNvSpPr/>
          <p:nvPr/>
        </p:nvSpPr>
        <p:spPr>
          <a:xfrm>
            <a:off x="1011837" y="6491048"/>
            <a:ext cx="2570812" cy="306132"/>
          </a:xfrm>
          <a:prstGeom prst="rect">
            <a:avLst/>
          </a:prstGeom>
          <a:solidFill>
            <a:srgbClr val="F7CB25">
              <a:alpha val="63922"/>
            </a:srgbClr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Originally from Class 9 Notes</a:t>
            </a:r>
          </a:p>
        </p:txBody>
      </p:sp>
    </p:spTree>
    <p:extLst>
      <p:ext uri="{BB962C8B-B14F-4D97-AF65-F5344CB8AC3E}">
        <p14:creationId xmlns:p14="http://schemas.microsoft.com/office/powerpoint/2010/main" val="35943566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8628E9-2BB2-B721-F3EF-486BBEEF6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GLOW – Step 1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1251481-536A-0396-8802-6CDEF07D65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June 7, 2023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98C5C0-B1DA-FDE8-006B-011ECFE048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17 Notes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1CA754-8E83-EE83-73F7-BF6CA83D3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F66BD-ED5B-FC49-B89E-F09DF1E9DCD8}" type="slidenum">
              <a:rPr lang="en-US" smtClean="0"/>
              <a:t>8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C9882E1-F4BC-F445-6B37-303F11273DAD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52399" y="1139952"/>
            <a:ext cx="11746375" cy="5413248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effectLst/>
              </a:rPr>
              <a:t>Step 1: 	</a:t>
            </a:r>
            <a:r>
              <a:rPr lang="en-US" dirty="0">
                <a:effectLst/>
              </a:rPr>
              <a:t>The two sets of values of the covariates are (</a:t>
            </a:r>
            <a:r>
              <a:rPr lang="en-US" dirty="0" err="1">
                <a:effectLst/>
              </a:rPr>
              <a:t>priorfrac</a:t>
            </a:r>
            <a:r>
              <a:rPr lang="en-US" dirty="0">
                <a:effectLst/>
              </a:rPr>
              <a:t> = 1, Age = a) 		compared to (</a:t>
            </a:r>
            <a:r>
              <a:rPr lang="en-US" dirty="0" err="1">
                <a:effectLst/>
              </a:rPr>
              <a:t>priorfrac</a:t>
            </a:r>
            <a:r>
              <a:rPr lang="en-US" dirty="0">
                <a:effectLst/>
              </a:rPr>
              <a:t> = 0, Age = a)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>
              <a:effectLst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C49B7EE-849C-4F9B-1DCE-45CD81C6F525}"/>
              </a:ext>
            </a:extLst>
          </p:cNvPr>
          <p:cNvSpPr/>
          <p:nvPr/>
        </p:nvSpPr>
        <p:spPr>
          <a:xfrm>
            <a:off x="1011837" y="6491048"/>
            <a:ext cx="2570812" cy="306132"/>
          </a:xfrm>
          <a:prstGeom prst="rect">
            <a:avLst/>
          </a:prstGeom>
          <a:solidFill>
            <a:srgbClr val="F7CB25">
              <a:alpha val="63922"/>
            </a:srgbClr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Originally from Class 9 Notes</a:t>
            </a:r>
          </a:p>
        </p:txBody>
      </p:sp>
    </p:spTree>
    <p:extLst>
      <p:ext uri="{BB962C8B-B14F-4D97-AF65-F5344CB8AC3E}">
        <p14:creationId xmlns:p14="http://schemas.microsoft.com/office/powerpoint/2010/main" val="36071590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8628E9-2BB2-B721-F3EF-486BBEEF6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GLOW – Step 2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1251481-536A-0396-8802-6CDEF07D65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June 7, 2023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98C5C0-B1DA-FDE8-006B-011ECFE048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17 Notes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1CA754-8E83-EE83-73F7-BF6CA83D3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F66BD-ED5B-FC49-B89E-F09DF1E9DCD8}" type="slidenum">
              <a:rPr lang="en-US" smtClean="0"/>
              <a:t>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DC9882E1-F4BC-F445-6B37-303F11273DAD}"/>
                  </a:ext>
                </a:extLst>
              </p:cNvPr>
              <p:cNvSpPr>
                <a:spLocks noGrp="1"/>
              </p:cNvSpPr>
              <p:nvPr>
                <p:ph sz="quarter" idx="14"/>
              </p:nvPr>
            </p:nvSpPr>
            <p:spPr>
              <a:xfrm>
                <a:off x="152399" y="1139952"/>
                <a:ext cx="11746375" cy="541324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b="1" dirty="0">
                    <a:effectLst/>
                  </a:rPr>
                  <a:t>Step 2: </a:t>
                </a:r>
                <a:r>
                  <a:rPr lang="en-US" dirty="0">
                    <a:effectLst/>
                  </a:rPr>
                  <a:t>	Substituting these values into the general expression</a:t>
                </a:r>
              </a:p>
              <a:p>
                <a:pPr marL="0" indent="0">
                  <a:buNone/>
                </a:pPr>
                <a:endParaRPr lang="en-US" dirty="0">
                  <a:effectLst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logit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PF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Age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PF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Age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logit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PF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=1,</m:t>
                              </m:r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Age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</m:d>
                      <m:r>
                        <m:rPr>
                          <m:aln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×1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×1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</m:oMath>
                    <m:oMath xmlns:m="http://schemas.openxmlformats.org/officeDocument/2006/math">
                      <m:r>
                        <m:rPr>
                          <m:aln/>
                        </m:rP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i="1" dirty="0"/>
              </a:p>
              <a:p>
                <a:pPr marL="0" indent="0">
                  <a:buNone/>
                </a:pPr>
                <a:endParaRPr lang="en-US" i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logit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PF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=0,</m:t>
                              </m:r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Age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</m:d>
                      <m:r>
                        <m:rPr>
                          <m:aln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×0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</m:oMath>
                    <m:oMath xmlns:m="http://schemas.openxmlformats.org/officeDocument/2006/math">
                      <m:r>
                        <m:rPr>
                          <m:aln/>
                        </m:rP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DC9882E1-F4BC-F445-6B37-303F11273DA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xfrm>
                <a:off x="152399" y="1139952"/>
                <a:ext cx="11746375" cy="5413248"/>
              </a:xfrm>
              <a:blipFill>
                <a:blip r:embed="rId3"/>
                <a:stretch>
                  <a:fillRect l="-1189" t="-18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FCAFC6E2-4613-1B91-BB31-F92F52EE9C95}"/>
              </a:ext>
            </a:extLst>
          </p:cNvPr>
          <p:cNvSpPr/>
          <p:nvPr/>
        </p:nvSpPr>
        <p:spPr>
          <a:xfrm>
            <a:off x="1011837" y="6491048"/>
            <a:ext cx="2570812" cy="306132"/>
          </a:xfrm>
          <a:prstGeom prst="rect">
            <a:avLst/>
          </a:prstGeom>
          <a:solidFill>
            <a:srgbClr val="F7CB25">
              <a:alpha val="63922"/>
            </a:srgbClr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Originally from Class 9 Notes</a:t>
            </a:r>
          </a:p>
        </p:txBody>
      </p:sp>
    </p:spTree>
    <p:extLst>
      <p:ext uri="{BB962C8B-B14F-4D97-AF65-F5344CB8AC3E}">
        <p14:creationId xmlns:p14="http://schemas.microsoft.com/office/powerpoint/2010/main" val="2551254112"/>
      </p:ext>
    </p:extLst>
  </p:cSld>
  <p:clrMapOvr>
    <a:masterClrMapping/>
  </p:clrMapOvr>
</p:sld>
</file>

<file path=ppt/theme/theme1.xml><?xml version="1.0" encoding="utf-8"?>
<a:theme xmlns:a="http://schemas.openxmlformats.org/drawingml/2006/main" name="BSTA513-613_slides">
  <a:themeElements>
    <a:clrScheme name="OHSU-PSU 1">
      <a:dk1>
        <a:srgbClr val="000000"/>
      </a:dk1>
      <a:lt1>
        <a:srgbClr val="FFFFFF"/>
      </a:lt1>
      <a:dk2>
        <a:srgbClr val="004832"/>
      </a:dk2>
      <a:lt2>
        <a:srgbClr val="E7E6E6"/>
      </a:lt2>
      <a:accent1>
        <a:srgbClr val="193D78"/>
      </a:accent1>
      <a:accent2>
        <a:srgbClr val="004832"/>
      </a:accent2>
      <a:accent3>
        <a:srgbClr val="A5A5A5"/>
      </a:accent3>
      <a:accent4>
        <a:srgbClr val="F7CB25"/>
      </a:accent4>
      <a:accent5>
        <a:srgbClr val="49A3D1"/>
      </a:accent5>
      <a:accent6>
        <a:srgbClr val="4EA627"/>
      </a:accent6>
      <a:hlink>
        <a:srgbClr val="F18032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STA513-613_slides" id="{8AE96846-3712-904D-8107-1078E933B762}" vid="{77A4D38B-A047-3C48-ACA5-BC1193729A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1D16E26B-F5A6-F543-B54E-EF102E682489}">
  <we:reference id="wa200002290" version="1.0.0.3" store="en-US" storeType="OMEX"/>
  <we:alternateReferences>
    <we:reference id="WA200002290" version="1.0.0.3" store="WA200002290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BSTA513-613_slides</Template>
  <TotalTime>450</TotalTime>
  <Words>2358</Words>
  <Application>Microsoft Macintosh PowerPoint</Application>
  <PresentationFormat>Widescreen</PresentationFormat>
  <Paragraphs>374</Paragraphs>
  <Slides>35</Slides>
  <Notes>4</Notes>
  <HiddenSlides>4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2" baseType="lpstr">
      <vt:lpstr>Arial</vt:lpstr>
      <vt:lpstr>Calibri</vt:lpstr>
      <vt:lpstr>Cambria Math</vt:lpstr>
      <vt:lpstr>SSP Local</vt:lpstr>
      <vt:lpstr>Times New Roman</vt:lpstr>
      <vt:lpstr>Wingdings</vt:lpstr>
      <vt:lpstr>BSTA513-613_slides</vt:lpstr>
      <vt:lpstr>Last Class!</vt:lpstr>
      <vt:lpstr>Announcements</vt:lpstr>
      <vt:lpstr>Class 17 Learning Objectives </vt:lpstr>
      <vt:lpstr>Odds Ratio in the Presence of Interaction (I)</vt:lpstr>
      <vt:lpstr>Odds Ratio in the Presence of Interaction (II)</vt:lpstr>
      <vt:lpstr>Odds Ratio in the Presence of Interaction (III)</vt:lpstr>
      <vt:lpstr>Example: GLOW – Computing OR under interaction</vt:lpstr>
      <vt:lpstr>Example: GLOW – Step 1</vt:lpstr>
      <vt:lpstr>Example: GLOW – Step 2</vt:lpstr>
      <vt:lpstr>Example: GLOW – Step 3</vt:lpstr>
      <vt:lpstr>Example: GLOW – Step 4</vt:lpstr>
      <vt:lpstr>Example: GLOW – Table of ORs</vt:lpstr>
      <vt:lpstr>Plot of Odds Ratio Involving Interaction Term</vt:lpstr>
      <vt:lpstr>Graphically Showing Interaction Revisited</vt:lpstr>
      <vt:lpstr>Simple Poisson Regression</vt:lpstr>
      <vt:lpstr>Poisson Distribution (I)</vt:lpstr>
      <vt:lpstr>Poisson Distribution (II) </vt:lpstr>
      <vt:lpstr>Poisson Distribution (III) </vt:lpstr>
      <vt:lpstr>Poisson Distribution (IV)</vt:lpstr>
      <vt:lpstr>PowerPoint Presentation</vt:lpstr>
      <vt:lpstr>Why Person-Years? (I)</vt:lpstr>
      <vt:lpstr>Why Person-Years? (II)</vt:lpstr>
      <vt:lpstr>Calculating Person-Year</vt:lpstr>
      <vt:lpstr>Calculating Rate (II)</vt:lpstr>
      <vt:lpstr>Stop here?</vt:lpstr>
      <vt:lpstr>Review: Simple Logistic Regression</vt:lpstr>
      <vt:lpstr>Simple Poisson Regression Model </vt:lpstr>
      <vt:lpstr>Parameter Interpretation (I)</vt:lpstr>
      <vt:lpstr>Parameter Interpretation (II)</vt:lpstr>
      <vt:lpstr>Further reading / tutorials on Poisson regression</vt:lpstr>
      <vt:lpstr>Model Construction – Include Offset (I)</vt:lpstr>
      <vt:lpstr>Model Construction – Include Offset (II)</vt:lpstr>
      <vt:lpstr>Test for Significance in Parameter (I)</vt:lpstr>
      <vt:lpstr>Test for Significance in Parameter (II)</vt:lpstr>
      <vt:lpstr>Wrap-up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Odds Ratio in the Presence of Interaction (I)</dc:title>
  <dc:creator>Nicky Wakim</dc:creator>
  <cp:lastModifiedBy>Nicky Wakim</cp:lastModifiedBy>
  <cp:revision>1</cp:revision>
  <dcterms:created xsi:type="dcterms:W3CDTF">2023-06-06T20:35:12Z</dcterms:created>
  <dcterms:modified xsi:type="dcterms:W3CDTF">2023-06-07T17:46:06Z</dcterms:modified>
</cp:coreProperties>
</file>